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962900" cy="10274300"/>
  <p:notesSz cx="7962900" cy="10274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485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7217" y="3185033"/>
            <a:ext cx="6768465" cy="2157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94435" y="5753608"/>
            <a:ext cx="5574030" cy="2568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8145" y="2363089"/>
            <a:ext cx="3463861" cy="67810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00893" y="2363089"/>
            <a:ext cx="3463861" cy="67810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34439" y="511508"/>
            <a:ext cx="756212" cy="47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8145" y="410972"/>
            <a:ext cx="7166610" cy="164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8145" y="2363089"/>
            <a:ext cx="7166610" cy="67810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07386" y="9555099"/>
            <a:ext cx="2548128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8145" y="9555099"/>
            <a:ext cx="183146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733288" y="9555099"/>
            <a:ext cx="183146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.a.pavlov@rtcomm.ru" TargetMode="External"/><Relationship Id="rId2" Type="http://schemas.openxmlformats.org/officeDocument/2006/relationships/hyperlink" Target="mailto:support@rtcomm.ru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hyperlink" Target="http://statistics.rtcomm.ru/" TargetMode="External"/><Relationship Id="rId4" Type="http://schemas.openxmlformats.org/officeDocument/2006/relationships/hyperlink" Target="mailto:registry@rtcomm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stack@rtcomm.ru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rtcomm.ru" TargetMode="External"/><Relationship Id="rId2" Type="http://schemas.openxmlformats.org/officeDocument/2006/relationships/hyperlink" Target="mailto:registry@rtcomm.ru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https://www.rtcomm.ru/services/bg-data-tsentry/data-tsentr-rtkom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m9@rtcomm.ru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m9@rtcomm.ru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@rtcomm.ru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@rtcomm.r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m101@rtcomm.ru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m101@rtcomm.ru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upport-stack@rtcomm.r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05251" y="3484498"/>
            <a:ext cx="1410335" cy="294640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152400">
              <a:lnSpc>
                <a:spcPts val="2175"/>
              </a:lnSpc>
            </a:pPr>
            <a:r>
              <a:rPr sz="2000" b="1" spc="-5" dirty="0">
                <a:solidFill>
                  <a:srgbClr val="FFFFFF"/>
                </a:solidFill>
                <a:latin typeface="Trebuchet MS"/>
                <a:cs typeface="Trebuchet MS"/>
              </a:rPr>
              <a:t>ПАМЯТКА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4061" y="3931030"/>
            <a:ext cx="3674110" cy="295910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152400">
              <a:lnSpc>
                <a:spcPts val="2175"/>
              </a:lnSpc>
            </a:pPr>
            <a:r>
              <a:rPr sz="2000" b="1" spc="-5" dirty="0">
                <a:solidFill>
                  <a:srgbClr val="FFFFFF"/>
                </a:solidFill>
                <a:latin typeface="Trebuchet MS"/>
                <a:cs typeface="Trebuchet MS"/>
              </a:rPr>
              <a:t>ПОЛЬЗОВАТЕЛЮ</a:t>
            </a:r>
            <a:r>
              <a:rPr sz="2000" b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rebuchet MS"/>
                <a:cs typeface="Trebuchet MS"/>
              </a:rPr>
              <a:t>УСЛУГАМИ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8282" y="4379086"/>
            <a:ext cx="3185795" cy="294640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76200">
              <a:lnSpc>
                <a:spcPts val="2175"/>
              </a:lnSpc>
            </a:pPr>
            <a:r>
              <a:rPr sz="2000" b="1" spc="-5" dirty="0">
                <a:solidFill>
                  <a:srgbClr val="FFFFFF"/>
                </a:solidFill>
                <a:latin typeface="Trebuchet MS"/>
                <a:cs typeface="Trebuchet MS"/>
              </a:rPr>
              <a:t>ДАТА-ЦЕНТРОВ</a:t>
            </a:r>
            <a:r>
              <a:rPr sz="2000" b="1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rebuchet MS"/>
                <a:cs typeface="Trebuchet MS"/>
              </a:rPr>
              <a:t>РТКОММ</a:t>
            </a:r>
            <a:endParaRPr sz="2000">
              <a:latin typeface="Trebuchet MS"/>
              <a:cs typeface="Trebuchet M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41634"/>
              </p:ext>
            </p:extLst>
          </p:nvPr>
        </p:nvGraphicFramePr>
        <p:xfrm>
          <a:off x="823264" y="6418452"/>
          <a:ext cx="6647812" cy="2621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5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9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2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200" b="1" spc="-5" dirty="0">
                          <a:latin typeface="Trebuchet MS"/>
                          <a:cs typeface="Trebuchet MS"/>
                        </a:rPr>
                        <a:t>Полезные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контакты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Отдел эксплуатации Дата-центров</a:t>
                      </a:r>
                      <a:r>
                        <a:rPr sz="12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РТКОММ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2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rebuchet MS"/>
                          <a:cs typeface="Trebuchet MS"/>
                          <a:hlinkClick r:id="rId2"/>
                        </a:rPr>
                        <a:t>support@rtcomm.ru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415"/>
                        </a:lnSpc>
                        <a:spcBef>
                          <a:spcPts val="1140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+7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(495)</a:t>
                      </a:r>
                      <a:r>
                        <a:rPr sz="1200" b="1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988-90-02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67945">
                        <a:lnSpc>
                          <a:spcPts val="1400"/>
                        </a:lnSpc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+7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(499)</a:t>
                      </a:r>
                      <a:r>
                        <a:rPr sz="1200" b="1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973-30-14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67945">
                        <a:lnSpc>
                          <a:spcPts val="1420"/>
                        </a:lnSpc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(круглосуточно)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63">
                <a:tc>
                  <a:txBody>
                    <a:bodyPr/>
                    <a:lstStyle/>
                    <a:p>
                      <a:pPr marL="68580">
                        <a:lnSpc>
                          <a:spcPts val="1310"/>
                        </a:lnSpc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Начальник отдела эксплуатации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Дата-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68580">
                        <a:lnSpc>
                          <a:spcPts val="1415"/>
                        </a:lnSpc>
                      </a:pPr>
                      <a:r>
                        <a:rPr sz="1200" dirty="0">
                          <a:latin typeface="Trebuchet MS"/>
                          <a:cs typeface="Trebuchet MS"/>
                        </a:rPr>
                        <a:t>центров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 РТКОММ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en-US" sz="1200" dirty="0">
                          <a:hlinkClick r:id="rId3"/>
                        </a:rPr>
                        <a:t>v.a.pavlov@rtcomm.ru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64">
                <a:tc>
                  <a:txBody>
                    <a:bodyPr/>
                    <a:lstStyle/>
                    <a:p>
                      <a:pPr marL="68580">
                        <a:lnSpc>
                          <a:spcPts val="1310"/>
                        </a:lnSpc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Контактные данные службы LIR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(Локальная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68580">
                        <a:lnSpc>
                          <a:spcPts val="1415"/>
                        </a:lnSpc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Интернет Регистратура) РТКОММ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rebuchet MS"/>
                          <a:cs typeface="Trebuchet MS"/>
                          <a:hlinkClick r:id="rId4"/>
                        </a:rPr>
                        <a:t>registry@rtcomm.ru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704"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Доступ 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к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данным сервера статистики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для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68580" marR="300355">
                        <a:lnSpc>
                          <a:spcPts val="139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rebuchet MS"/>
                          <a:cs typeface="Trebuchet MS"/>
                        </a:rPr>
                        <a:t>клиентов 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с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подключенным оборудованием  (предоставляется 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по </a:t>
                      </a:r>
                      <a:r>
                        <a:rPr sz="1200" spc="-5" dirty="0">
                          <a:latin typeface="Trebuchet MS"/>
                          <a:cs typeface="Trebuchet MS"/>
                        </a:rPr>
                        <a:t>заявке на  support@rtcomm.ru)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rebuchet MS"/>
                          <a:cs typeface="Trebuchet MS"/>
                          <a:hlinkClick r:id="rId5"/>
                        </a:rPr>
                        <a:t>http://statistics.rtcomm.ru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EA99871-8220-492B-B479-81B5A57DB1C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554" y="1234240"/>
            <a:ext cx="2589296" cy="115970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17445" y="452627"/>
            <a:ext cx="5360035" cy="412934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  <a:spcBef>
                <a:spcPts val="710"/>
              </a:spcBef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8 (495)</a:t>
            </a:r>
            <a:r>
              <a:rPr sz="1000" b="1" spc="75" dirty="0">
                <a:latin typeface="Trebuchet MS"/>
                <a:cs typeface="Trebuchet MS"/>
              </a:rPr>
              <a:t> </a:t>
            </a:r>
            <a:r>
              <a:rPr sz="1000" b="1" spc="-5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9360" y="452627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6312" y="449579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918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9360" y="1045717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21460" y="1189990"/>
            <a:ext cx="6062980" cy="47498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198245" marR="5080" indent="-1186180">
              <a:lnSpc>
                <a:spcPts val="1739"/>
              </a:lnSpc>
              <a:spcBef>
                <a:spcPts val="204"/>
              </a:spcBef>
            </a:pPr>
            <a:r>
              <a:rPr sz="1500" b="1" spc="-5" dirty="0">
                <a:solidFill>
                  <a:srgbClr val="800000"/>
                </a:solidFill>
                <a:latin typeface="Trebuchet MS"/>
                <a:cs typeface="Trebuchet MS"/>
              </a:rPr>
              <a:t>Форма заявки </a:t>
            </a:r>
            <a:r>
              <a:rPr sz="1500" b="1" dirty="0">
                <a:solidFill>
                  <a:srgbClr val="800000"/>
                </a:solidFill>
                <a:latin typeface="Trebuchet MS"/>
                <a:cs typeface="Trebuchet MS"/>
              </a:rPr>
              <a:t>на посещение </a:t>
            </a:r>
            <a:r>
              <a:rPr sz="1500" b="1" spc="-5" dirty="0">
                <a:solidFill>
                  <a:srgbClr val="800000"/>
                </a:solidFill>
                <a:latin typeface="Trebuchet MS"/>
                <a:cs typeface="Trebuchet MS"/>
              </a:rPr>
              <a:t>Дата-центра M1и проведение </a:t>
            </a:r>
            <a:r>
              <a:rPr sz="1500" b="1" dirty="0">
                <a:solidFill>
                  <a:srgbClr val="800000"/>
                </a:solidFill>
                <a:latin typeface="Trebuchet MS"/>
                <a:cs typeface="Trebuchet MS"/>
              </a:rPr>
              <a:t>работ  </a:t>
            </a:r>
            <a:r>
              <a:rPr sz="1500" b="1" spc="-5" dirty="0">
                <a:latin typeface="Trebuchet MS"/>
                <a:cs typeface="Trebuchet MS"/>
              </a:rPr>
              <a:t>(высылается </a:t>
            </a:r>
            <a:r>
              <a:rPr sz="1500" b="1" dirty="0">
                <a:latin typeface="Trebuchet MS"/>
                <a:cs typeface="Trebuchet MS"/>
              </a:rPr>
              <a:t>на</a:t>
            </a:r>
            <a:r>
              <a:rPr sz="1500" b="1" spc="-5" dirty="0">
                <a:latin typeface="Trebuchet MS"/>
                <a:cs typeface="Trebuchet MS"/>
              </a:rPr>
              <a:t> </a:t>
            </a:r>
            <a:r>
              <a:rPr sz="15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support-stack@rtcomm.ru</a:t>
            </a:r>
            <a:r>
              <a:rPr sz="1500" b="1" spc="-5" dirty="0">
                <a:latin typeface="Trebuchet MS"/>
                <a:cs typeface="Trebuchet MS"/>
              </a:rPr>
              <a:t>)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2408" y="2022601"/>
            <a:ext cx="6643370" cy="0"/>
          </a:xfrm>
          <a:custGeom>
            <a:avLst/>
            <a:gdLst/>
            <a:ahLst/>
            <a:cxnLst/>
            <a:rect l="l" t="t" r="r" b="b"/>
            <a:pathLst>
              <a:path w="6643370">
                <a:moveTo>
                  <a:pt x="0" y="0"/>
                </a:moveTo>
                <a:lnTo>
                  <a:pt x="66428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78268" y="2019554"/>
            <a:ext cx="0" cy="5182870"/>
          </a:xfrm>
          <a:custGeom>
            <a:avLst/>
            <a:gdLst/>
            <a:ahLst/>
            <a:cxnLst/>
            <a:rect l="l" t="t" r="r" b="b"/>
            <a:pathLst>
              <a:path h="5182870">
                <a:moveTo>
                  <a:pt x="0" y="0"/>
                </a:moveTo>
                <a:lnTo>
                  <a:pt x="0" y="518261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88288" y="2212594"/>
            <a:ext cx="4718685" cy="44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4" indent="-212090">
              <a:lnSpc>
                <a:spcPts val="1655"/>
              </a:lnSpc>
              <a:spcBef>
                <a:spcPts val="100"/>
              </a:spcBef>
              <a:buAutoNum type="arabicPeriod"/>
              <a:tabLst>
                <a:tab pos="224790" algn="l"/>
                <a:tab pos="2828290" algn="l"/>
                <a:tab pos="4705350" algn="l"/>
              </a:tabLst>
            </a:pPr>
            <a:r>
              <a:rPr sz="1400" spc="-5" dirty="0">
                <a:latin typeface="Trebuchet MS"/>
                <a:cs typeface="Trebuchet MS"/>
              </a:rPr>
              <a:t>Компания: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, </a:t>
            </a:r>
            <a:r>
              <a:rPr sz="1400" spc="-5" dirty="0">
                <a:latin typeface="Trebuchet MS"/>
                <a:cs typeface="Trebuchet MS"/>
              </a:rPr>
              <a:t>договор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N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marL="224154" indent="-212090">
              <a:lnSpc>
                <a:spcPts val="1655"/>
              </a:lnSpc>
              <a:buAutoNum type="arabicPeriod"/>
              <a:tabLst>
                <a:tab pos="224790" algn="l"/>
              </a:tabLst>
            </a:pPr>
            <a:r>
              <a:rPr sz="1400" dirty="0">
                <a:latin typeface="Trebuchet MS"/>
                <a:cs typeface="Trebuchet MS"/>
              </a:rPr>
              <a:t>Ф.И.О. </a:t>
            </a:r>
            <a:r>
              <a:rPr sz="1400" spc="-5" dirty="0">
                <a:latin typeface="Trebuchet MS"/>
                <a:cs typeface="Trebuchet MS"/>
              </a:rPr>
              <a:t>лиц на </a:t>
            </a:r>
            <a:r>
              <a:rPr sz="1400" dirty="0">
                <a:latin typeface="Trebuchet MS"/>
                <a:cs typeface="Trebuchet MS"/>
              </a:rPr>
              <a:t>посещение </a:t>
            </a:r>
            <a:r>
              <a:rPr sz="1400" spc="-5" dirty="0">
                <a:latin typeface="Trebuchet MS"/>
                <a:cs typeface="Trebuchet MS"/>
              </a:rPr>
              <a:t>(не более</a:t>
            </a:r>
            <a:r>
              <a:rPr sz="140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двух):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00988" y="2833099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46123" y="2833099"/>
            <a:ext cx="464820" cy="0"/>
          </a:xfrm>
          <a:custGeom>
            <a:avLst/>
            <a:gdLst/>
            <a:ahLst/>
            <a:cxnLst/>
            <a:rect l="l" t="t" r="r" b="b"/>
            <a:pathLst>
              <a:path w="464819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12367" y="2833099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890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92684" y="2833099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37818" y="2833099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04062" y="283309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6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0988" y="3040363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46123" y="3040363"/>
            <a:ext cx="464820" cy="0"/>
          </a:xfrm>
          <a:custGeom>
            <a:avLst/>
            <a:gdLst/>
            <a:ahLst/>
            <a:cxnLst/>
            <a:rect l="l" t="t" r="r" b="b"/>
            <a:pathLst>
              <a:path w="464819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12367" y="3040363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890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92684" y="3040363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37818" y="3040363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604062" y="3040363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6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88288" y="3246247"/>
            <a:ext cx="6349365" cy="3956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4" indent="-212090">
              <a:lnSpc>
                <a:spcPts val="1650"/>
              </a:lnSpc>
              <a:spcBef>
                <a:spcPts val="100"/>
              </a:spcBef>
              <a:buAutoNum type="arabicPeriod" startAt="3"/>
              <a:tabLst>
                <a:tab pos="224790" algn="l"/>
                <a:tab pos="1790064" algn="l"/>
                <a:tab pos="2161540" algn="l"/>
                <a:tab pos="2669540" algn="l"/>
                <a:tab pos="3714115" algn="l"/>
                <a:tab pos="4058920" algn="l"/>
              </a:tabLst>
            </a:pPr>
            <a:r>
              <a:rPr sz="1400" dirty="0">
                <a:latin typeface="Trebuchet MS"/>
                <a:cs typeface="Trebuchet MS"/>
              </a:rPr>
              <a:t>Дата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прибытия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10" dirty="0">
                <a:latin typeface="Trebuchet MS"/>
                <a:cs typeface="Trebuchet MS"/>
              </a:rPr>
              <a:t>/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/20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г.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время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.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650"/>
              </a:lnSpc>
              <a:tabLst>
                <a:tab pos="4022725" algn="l"/>
                <a:tab pos="4368165" algn="l"/>
              </a:tabLst>
            </a:pPr>
            <a:r>
              <a:rPr sz="1400" spc="-5" dirty="0">
                <a:latin typeface="Trebuchet MS"/>
                <a:cs typeface="Trebuchet MS"/>
              </a:rPr>
              <a:t>Ориентировочное время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проведения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работ: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ч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мин.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rebuchet MS"/>
              <a:cs typeface="Trebuchet MS"/>
            </a:endParaRPr>
          </a:p>
          <a:p>
            <a:pPr marL="224154" indent="-212090">
              <a:lnSpc>
                <a:spcPts val="1655"/>
              </a:lnSpc>
              <a:buAutoNum type="arabicPeriod" startAt="4"/>
              <a:tabLst>
                <a:tab pos="224790" algn="l"/>
              </a:tabLst>
            </a:pPr>
            <a:r>
              <a:rPr sz="1400" dirty="0">
                <a:latin typeface="Trebuchet MS"/>
                <a:cs typeface="Trebuchet MS"/>
              </a:rPr>
              <a:t>Цель </a:t>
            </a:r>
            <a:r>
              <a:rPr sz="1400" spc="-5" dirty="0">
                <a:latin typeface="Trebuchet MS"/>
                <a:cs typeface="Trebuchet MS"/>
              </a:rPr>
              <a:t>посещения (оставить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нужное)</a:t>
            </a:r>
            <a:endParaRPr sz="1400">
              <a:latin typeface="Trebuchet MS"/>
              <a:cs typeface="Trebuchet MS"/>
            </a:endParaRPr>
          </a:p>
          <a:p>
            <a:pPr marL="131445" indent="-119380">
              <a:lnSpc>
                <a:spcPts val="1625"/>
              </a:lnSpc>
              <a:buChar char="-"/>
              <a:tabLst>
                <a:tab pos="132080" algn="l"/>
              </a:tabLst>
            </a:pPr>
            <a:r>
              <a:rPr sz="1400" spc="-5" dirty="0">
                <a:latin typeface="Trebuchet MS"/>
                <a:cs typeface="Trebuchet MS"/>
              </a:rPr>
              <a:t>настройка оборудования</a:t>
            </a:r>
            <a:endParaRPr sz="1400">
              <a:latin typeface="Trebuchet MS"/>
              <a:cs typeface="Trebuchet MS"/>
            </a:endParaRPr>
          </a:p>
          <a:p>
            <a:pPr marL="131445" indent="-119380">
              <a:lnSpc>
                <a:spcPts val="1625"/>
              </a:lnSpc>
              <a:buChar char="-"/>
              <a:tabLst>
                <a:tab pos="132080" algn="l"/>
              </a:tabLst>
            </a:pPr>
            <a:r>
              <a:rPr sz="1400" dirty="0">
                <a:latin typeface="Trebuchet MS"/>
                <a:cs typeface="Trebuchet MS"/>
              </a:rPr>
              <a:t>изменение</a:t>
            </a:r>
            <a:r>
              <a:rPr sz="1400" spc="-5" dirty="0">
                <a:latin typeface="Trebuchet MS"/>
                <a:cs typeface="Trebuchet MS"/>
              </a:rPr>
              <a:t> конфигурации</a:t>
            </a:r>
            <a:endParaRPr sz="1400">
              <a:latin typeface="Trebuchet MS"/>
              <a:cs typeface="Trebuchet MS"/>
            </a:endParaRPr>
          </a:p>
          <a:p>
            <a:pPr marL="131445" indent="-119380">
              <a:lnSpc>
                <a:spcPts val="1625"/>
              </a:lnSpc>
              <a:buChar char="-"/>
              <a:tabLst>
                <a:tab pos="132080" algn="l"/>
              </a:tabLst>
            </a:pPr>
            <a:r>
              <a:rPr sz="1400" spc="-5" dirty="0">
                <a:latin typeface="Trebuchet MS"/>
                <a:cs typeface="Trebuchet MS"/>
              </a:rPr>
              <a:t>вынос оборудования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625"/>
              </a:lnSpc>
              <a:tabLst>
                <a:tab pos="3726815" algn="l"/>
                <a:tab pos="6301740" algn="l"/>
              </a:tabLst>
            </a:pPr>
            <a:r>
              <a:rPr sz="1400" spc="-5" dirty="0">
                <a:latin typeface="Trebuchet MS"/>
                <a:cs typeface="Trebuchet MS"/>
              </a:rPr>
              <a:t>стойка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</a:t>
            </a:r>
            <a:r>
              <a:rPr sz="1400" spc="-6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marL="131445" indent="-119380">
              <a:lnSpc>
                <a:spcPts val="1625"/>
              </a:lnSpc>
              <a:buChar char="-"/>
              <a:tabLst>
                <a:tab pos="132080" algn="l"/>
              </a:tabLst>
            </a:pPr>
            <a:r>
              <a:rPr sz="1400" spc="-5" dirty="0">
                <a:latin typeface="Trebuchet MS"/>
                <a:cs typeface="Trebuchet MS"/>
              </a:rPr>
              <a:t>внос оборудования (оставить</a:t>
            </a:r>
            <a:r>
              <a:rPr sz="1400" spc="-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нужное):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620"/>
              </a:lnSpc>
              <a:tabLst>
                <a:tab pos="3726815" algn="l"/>
                <a:tab pos="6301740" algn="l"/>
              </a:tabLst>
            </a:pPr>
            <a:r>
              <a:rPr sz="1400" spc="-5" dirty="0">
                <a:latin typeface="Trebuchet MS"/>
                <a:cs typeface="Trebuchet MS"/>
              </a:rPr>
              <a:t>стойка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</a:t>
            </a:r>
            <a:r>
              <a:rPr sz="1400" spc="-6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marL="12700" marR="3002915">
              <a:lnSpc>
                <a:spcPts val="1630"/>
              </a:lnSpc>
              <a:spcBef>
                <a:spcPts val="70"/>
              </a:spcBef>
            </a:pPr>
            <a:r>
              <a:rPr sz="1400" dirty="0">
                <a:latin typeface="Trebuchet MS"/>
                <a:cs typeface="Trebuchet MS"/>
              </a:rPr>
              <a:t>порт для подключения - да / нет  </a:t>
            </a:r>
            <a:r>
              <a:rPr sz="1400" spc="-5" dirty="0">
                <a:latin typeface="Trebuchet MS"/>
                <a:cs typeface="Trebuchet MS"/>
              </a:rPr>
              <a:t>Выделение IP-адреса </a:t>
            </a:r>
            <a:r>
              <a:rPr sz="1400" dirty="0">
                <a:latin typeface="Trebuchet MS"/>
                <a:cs typeface="Trebuchet MS"/>
              </a:rPr>
              <a:t>- да / </a:t>
            </a:r>
            <a:r>
              <a:rPr sz="1400" spc="-5" dirty="0">
                <a:latin typeface="Trebuchet MS"/>
                <a:cs typeface="Trebuchet MS"/>
              </a:rPr>
              <a:t>нет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(кол-во)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rebuchet MS"/>
              <a:cs typeface="Trebuchet MS"/>
            </a:endParaRPr>
          </a:p>
          <a:p>
            <a:pPr marL="224154" indent="-212090">
              <a:lnSpc>
                <a:spcPct val="100000"/>
              </a:lnSpc>
              <a:buAutoNum type="arabicPeriod" startAt="5"/>
              <a:tabLst>
                <a:tab pos="224790" algn="l"/>
                <a:tab pos="2988310" algn="l"/>
                <a:tab pos="4523105" algn="l"/>
                <a:tab pos="4720590" algn="l"/>
              </a:tabLst>
            </a:pPr>
            <a:r>
              <a:rPr sz="1400" spc="-5" dirty="0">
                <a:latin typeface="Trebuchet MS"/>
                <a:cs typeface="Trebuchet MS"/>
              </a:rPr>
              <a:t>Автомобиль: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марка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, </a:t>
            </a:r>
            <a:r>
              <a:rPr sz="1400" spc="-5" dirty="0">
                <a:latin typeface="Trebuchet MS"/>
                <a:cs typeface="Trebuchet MS"/>
              </a:rPr>
              <a:t>гос.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номер</a:t>
            </a:r>
            <a:r>
              <a:rPr sz="1400" dirty="0">
                <a:latin typeface="Trebuchet MS"/>
                <a:cs typeface="Trebuchet MS"/>
              </a:rPr>
              <a:t> _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	</a:t>
            </a:r>
            <a:r>
              <a:rPr sz="1400" dirty="0">
                <a:latin typeface="Trebuchet MS"/>
                <a:cs typeface="Trebuchet MS"/>
              </a:rPr>
              <a:t>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AutoNum type="arabicPeriod" startAt="5"/>
            </a:pPr>
            <a:endParaRPr sz="1350">
              <a:latin typeface="Trebuchet MS"/>
              <a:cs typeface="Trebuchet MS"/>
            </a:endParaRPr>
          </a:p>
          <a:p>
            <a:pPr marL="224154" indent="-212090">
              <a:lnSpc>
                <a:spcPts val="1650"/>
              </a:lnSpc>
              <a:buAutoNum type="arabicPeriod" startAt="5"/>
              <a:tabLst>
                <a:tab pos="224790" algn="l"/>
              </a:tabLst>
            </a:pPr>
            <a:r>
              <a:rPr sz="1400" spc="-5" dirty="0">
                <a:latin typeface="Trebuchet MS"/>
                <a:cs typeface="Trebuchet MS"/>
              </a:rPr>
              <a:t>Подготовительные работы. Указать,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например: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ts val="1630"/>
              </a:lnSpc>
              <a:spcBef>
                <a:spcPts val="65"/>
              </a:spcBef>
              <a:tabLst>
                <a:tab pos="3663315" algn="l"/>
              </a:tabLst>
            </a:pPr>
            <a:r>
              <a:rPr sz="1400" dirty="0">
                <a:latin typeface="Trebuchet MS"/>
                <a:cs typeface="Trebuchet MS"/>
              </a:rPr>
              <a:t>- </a:t>
            </a:r>
            <a:r>
              <a:rPr sz="1400" spc="-5" dirty="0">
                <a:latin typeface="Trebuchet MS"/>
                <a:cs typeface="Trebuchet MS"/>
              </a:rPr>
              <a:t>Просьба </a:t>
            </a:r>
            <a:r>
              <a:rPr sz="1400" dirty="0">
                <a:latin typeface="Trebuchet MS"/>
                <a:cs typeface="Trebuchet MS"/>
              </a:rPr>
              <a:t>к приезду </a:t>
            </a:r>
            <a:r>
              <a:rPr sz="1400" spc="-5" dirty="0">
                <a:latin typeface="Trebuchet MS"/>
                <a:cs typeface="Trebuchet MS"/>
              </a:rPr>
              <a:t>снять</a:t>
            </a:r>
            <a:r>
              <a:rPr sz="1400" spc="3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сервер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N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(если </a:t>
            </a:r>
            <a:r>
              <a:rPr sz="1400" dirty="0">
                <a:latin typeface="Trebuchet MS"/>
                <a:cs typeface="Trebuchet MS"/>
              </a:rPr>
              <a:t>необходимо) и </a:t>
            </a:r>
            <a:r>
              <a:rPr sz="1400" spc="-5" dirty="0">
                <a:latin typeface="Trebuchet MS"/>
                <a:cs typeface="Trebuchet MS"/>
              </a:rPr>
              <a:t>вынести </a:t>
            </a:r>
            <a:r>
              <a:rPr sz="1400" dirty="0">
                <a:latin typeface="Trebuchet MS"/>
                <a:cs typeface="Trebuchet MS"/>
              </a:rPr>
              <a:t>в  клиентскую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комнату;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580"/>
              </a:lnSpc>
            </a:pPr>
            <a:r>
              <a:rPr sz="1400" spc="-5" dirty="0">
                <a:latin typeface="Trebuchet MS"/>
                <a:cs typeface="Trebuchet MS"/>
              </a:rPr>
              <a:t>7. Акты (нужное отметить): Предоставляются </a:t>
            </a:r>
            <a:r>
              <a:rPr sz="1400" dirty="0">
                <a:latin typeface="Trebuchet MS"/>
                <a:cs typeface="Trebuchet MS"/>
              </a:rPr>
              <a:t>клиентом* / </a:t>
            </a:r>
            <a:r>
              <a:rPr sz="1400" spc="-5" dirty="0">
                <a:latin typeface="Trebuchet MS"/>
                <a:cs typeface="Trebuchet MS"/>
              </a:rPr>
              <a:t>Не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требуются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2408" y="7424673"/>
            <a:ext cx="6643370" cy="0"/>
          </a:xfrm>
          <a:custGeom>
            <a:avLst/>
            <a:gdLst/>
            <a:ahLst/>
            <a:cxnLst/>
            <a:rect l="l" t="t" r="r" b="b"/>
            <a:pathLst>
              <a:path w="6643370">
                <a:moveTo>
                  <a:pt x="0" y="0"/>
                </a:moveTo>
                <a:lnTo>
                  <a:pt x="66428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29360" y="2019554"/>
            <a:ext cx="0" cy="5408295"/>
          </a:xfrm>
          <a:custGeom>
            <a:avLst/>
            <a:gdLst/>
            <a:ahLst/>
            <a:cxnLst/>
            <a:rect l="l" t="t" r="r" b="b"/>
            <a:pathLst>
              <a:path h="5408295">
                <a:moveTo>
                  <a:pt x="0" y="0"/>
                </a:moveTo>
                <a:lnTo>
                  <a:pt x="0" y="540816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78268" y="7202169"/>
            <a:ext cx="0" cy="226060"/>
          </a:xfrm>
          <a:custGeom>
            <a:avLst/>
            <a:gdLst/>
            <a:ahLst/>
            <a:cxnLst/>
            <a:rect l="l" t="t" r="r" b="b"/>
            <a:pathLst>
              <a:path h="226059">
                <a:moveTo>
                  <a:pt x="0" y="0"/>
                </a:moveTo>
                <a:lnTo>
                  <a:pt x="0" y="22555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88288" y="7751826"/>
            <a:ext cx="6493510" cy="79367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ct val="96500"/>
              </a:lnSpc>
              <a:spcBef>
                <a:spcPts val="150"/>
              </a:spcBef>
            </a:pPr>
            <a:r>
              <a:rPr sz="1300" b="1" spc="-5" dirty="0">
                <a:latin typeface="Trebuchet MS"/>
                <a:cs typeface="Trebuchet MS"/>
              </a:rPr>
              <a:t>*При передаче оборудования на сохранность или возврате оборудования в  Дата-центр Клиенту необходимо предоставить </a:t>
            </a:r>
            <a:r>
              <a:rPr sz="1300" b="1" spc="-10" dirty="0">
                <a:latin typeface="Trebuchet MS"/>
                <a:cs typeface="Trebuchet MS"/>
              </a:rPr>
              <a:t>заполненные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Акты с печатями и  подписями в 3 (трех)</a:t>
            </a:r>
            <a:r>
              <a:rPr sz="1300" b="1" spc="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экземплярах</a:t>
            </a:r>
            <a:r>
              <a:rPr sz="1300" b="1" spc="-5" dirty="0"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ru-RU" sz="1250" dirty="0">
              <a:latin typeface="Trebuchet MS"/>
              <a:cs typeface="Trebuchet MS"/>
            </a:endParaRPr>
          </a:p>
        </p:txBody>
      </p:sp>
      <p:pic>
        <p:nvPicPr>
          <p:cNvPr id="33" name="Рисунок 32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98" y="558668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80820" y="1278889"/>
            <a:ext cx="5960110" cy="207645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53340">
              <a:lnSpc>
                <a:spcPts val="1530"/>
              </a:lnSpc>
            </a:pPr>
            <a:r>
              <a:rPr sz="1400" b="1" spc="-5" dirty="0">
                <a:solidFill>
                  <a:srgbClr val="FFFFFF"/>
                </a:solidFill>
                <a:latin typeface="Trebuchet MS"/>
                <a:cs typeface="Trebuchet MS"/>
              </a:rPr>
              <a:t>Общие правила </a:t>
            </a:r>
            <a:r>
              <a:rPr sz="1400" b="1" dirty="0">
                <a:solidFill>
                  <a:srgbClr val="FFFFFF"/>
                </a:solidFill>
                <a:latin typeface="Trebuchet MS"/>
                <a:cs typeface="Trebuchet MS"/>
              </a:rPr>
              <a:t>установки </a:t>
            </a:r>
            <a:r>
              <a:rPr sz="1400" b="1" spc="-5" dirty="0">
                <a:solidFill>
                  <a:srgbClr val="FFFFFF"/>
                </a:solidFill>
                <a:latin typeface="Trebuchet MS"/>
                <a:cs typeface="Trebuchet MS"/>
              </a:rPr>
              <a:t>пользовательского оборудования </a:t>
            </a:r>
            <a:r>
              <a:rPr sz="1400" b="1" dirty="0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sz="1400" b="1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rebuchet MS"/>
                <a:cs typeface="Trebuchet MS"/>
              </a:rPr>
              <a:t>ЦОД: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464" y="1671573"/>
            <a:ext cx="6287135" cy="58783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84175" marR="11430" indent="-228600" algn="just">
              <a:lnSpc>
                <a:spcPts val="1280"/>
              </a:lnSpc>
              <a:spcBef>
                <a:spcPts val="180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Клиент должен предоставить заполненный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подписанный Формуляр Пользователя (см.  форму Формуляра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инструкцию </a:t>
            </a:r>
            <a:r>
              <a:rPr sz="1100" dirty="0">
                <a:latin typeface="Trebuchet MS"/>
                <a:cs typeface="Trebuchet MS"/>
              </a:rPr>
              <a:t>по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заполнению);</a:t>
            </a:r>
            <a:endParaRPr sz="1100" dirty="0">
              <a:latin typeface="Trebuchet MS"/>
              <a:cs typeface="Trebuchet MS"/>
            </a:endParaRPr>
          </a:p>
          <a:p>
            <a:pPr marL="376555" indent="-221615" algn="just">
              <a:lnSpc>
                <a:spcPts val="1355"/>
              </a:lnSpc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Клиент должен получить IP-адреса от РТКОММ, направив заявку</a:t>
            </a:r>
            <a:r>
              <a:rPr sz="1100" spc="8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registry@rtcomm.ru</a:t>
            </a:r>
            <a:r>
              <a:rPr sz="1200" spc="-5" dirty="0">
                <a:latin typeface="Trebuchet MS"/>
                <a:cs typeface="Trebuchet MS"/>
              </a:rPr>
              <a:t>.</a:t>
            </a:r>
            <a:endParaRPr sz="1200" dirty="0">
              <a:latin typeface="Trebuchet MS"/>
              <a:cs typeface="Trebuchet MS"/>
            </a:endParaRPr>
          </a:p>
          <a:p>
            <a:pPr marL="384175" marR="5080" indent="-228600" algn="just">
              <a:lnSpc>
                <a:spcPct val="97000"/>
              </a:lnSpc>
              <a:spcBef>
                <a:spcPts val="65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Доставка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установка Оборудования, </a:t>
            </a:r>
            <a:r>
              <a:rPr sz="1100" dirty="0">
                <a:latin typeface="Trebuchet MS"/>
                <a:cs typeface="Trebuchet MS"/>
              </a:rPr>
              <a:t>а </a:t>
            </a:r>
            <a:r>
              <a:rPr sz="1100" spc="-5" dirty="0">
                <a:latin typeface="Trebuchet MS"/>
                <a:cs typeface="Trebuchet MS"/>
              </a:rPr>
              <a:t>также посещение Дата-центра производятся </a:t>
            </a:r>
            <a:r>
              <a:rPr sz="1100" dirty="0">
                <a:latin typeface="Trebuchet MS"/>
                <a:cs typeface="Trebuchet MS"/>
              </a:rPr>
              <a:t>в  рабочие </a:t>
            </a:r>
            <a:r>
              <a:rPr sz="1100" spc="-10" dirty="0">
                <a:latin typeface="Trebuchet MS"/>
                <a:cs typeface="Trebuchet MS"/>
              </a:rPr>
              <a:t>дни </a:t>
            </a:r>
            <a:r>
              <a:rPr sz="1100" b="1" dirty="0">
                <a:latin typeface="Trebuchet MS"/>
                <a:cs typeface="Trebuchet MS"/>
              </a:rPr>
              <a:t>на </a:t>
            </a:r>
            <a:r>
              <a:rPr sz="1100" b="1" spc="-5" dirty="0">
                <a:latin typeface="Trebuchet MS"/>
                <a:cs typeface="Trebuchet MS"/>
              </a:rPr>
              <a:t>основании предварительной Заявки </a:t>
            </a:r>
            <a:r>
              <a:rPr sz="1100" spc="-5" dirty="0">
                <a:latin typeface="Trebuchet MS"/>
                <a:cs typeface="Trebuchet MS"/>
              </a:rPr>
              <a:t>(формы заявки для каждого </a:t>
            </a:r>
            <a:r>
              <a:rPr sz="1100" dirty="0">
                <a:latin typeface="Trebuchet MS"/>
                <a:cs typeface="Trebuchet MS"/>
              </a:rPr>
              <a:t>Дата-  </a:t>
            </a:r>
            <a:r>
              <a:rPr sz="1100" spc="-5" dirty="0">
                <a:latin typeface="Trebuchet MS"/>
                <a:cs typeface="Trebuchet MS"/>
              </a:rPr>
              <a:t>центра размещены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настоящей Памятке), направленной </a:t>
            </a:r>
            <a:r>
              <a:rPr sz="1100" dirty="0">
                <a:latin typeface="Trebuchet MS"/>
                <a:cs typeface="Trebuchet MS"/>
              </a:rPr>
              <a:t>по </a:t>
            </a:r>
            <a:r>
              <a:rPr sz="1100" spc="-5" dirty="0">
                <a:latin typeface="Trebuchet MS"/>
                <a:cs typeface="Trebuchet MS"/>
              </a:rPr>
              <a:t>электронной </a:t>
            </a:r>
            <a:r>
              <a:rPr sz="1100" dirty="0">
                <a:latin typeface="Trebuchet MS"/>
                <a:cs typeface="Trebuchet MS"/>
              </a:rPr>
              <a:t>почте </a:t>
            </a:r>
            <a:r>
              <a:rPr sz="1100" spc="-10" dirty="0">
                <a:latin typeface="Trebuchet MS"/>
                <a:cs typeface="Trebuchet MS"/>
              </a:rPr>
              <a:t>на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3"/>
              </a:rPr>
              <a:t>support@rtcomm.ru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или e-mail инженерной службы соответствующего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Дата-центра.</a:t>
            </a:r>
            <a:endParaRPr sz="1100" dirty="0">
              <a:latin typeface="Trebuchet MS"/>
              <a:cs typeface="Trebuchet MS"/>
            </a:endParaRPr>
          </a:p>
          <a:p>
            <a:pPr marL="384175" marR="11430" indent="-228600" algn="just">
              <a:lnSpc>
                <a:spcPts val="1290"/>
              </a:lnSpc>
              <a:spcBef>
                <a:spcPts val="95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Проведение работ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оборудованием (настройка, замена комплектующих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т.п.)  производится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отдельном помещении, предназначенном для этих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целей.</a:t>
            </a:r>
            <a:endParaRPr sz="1100" dirty="0">
              <a:latin typeface="Trebuchet MS"/>
              <a:cs typeface="Trebuchet MS"/>
            </a:endParaRPr>
          </a:p>
          <a:p>
            <a:pPr marL="384175" marR="8255" indent="-228600" algn="just">
              <a:lnSpc>
                <a:spcPct val="96800"/>
              </a:lnSpc>
              <a:spcBef>
                <a:spcPts val="25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Сотрудники Пользователя, которые будут работать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оборудованием, должны иметь  действующее удостоверение </a:t>
            </a:r>
            <a:r>
              <a:rPr sz="1100" dirty="0">
                <a:latin typeface="Trebuchet MS"/>
                <a:cs typeface="Trebuchet MS"/>
              </a:rPr>
              <a:t>о </a:t>
            </a:r>
            <a:r>
              <a:rPr sz="1100" spc="-5" dirty="0">
                <a:latin typeface="Trebuchet MS"/>
                <a:cs typeface="Trebuchet MS"/>
              </a:rPr>
              <a:t>проверке знаний норм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правил работы </a:t>
            </a:r>
            <a:r>
              <a:rPr sz="1100" dirty="0">
                <a:latin typeface="Trebuchet MS"/>
                <a:cs typeface="Trebuchet MS"/>
              </a:rPr>
              <a:t>в  </a:t>
            </a:r>
            <a:r>
              <a:rPr sz="1100" spc="-5" dirty="0">
                <a:latin typeface="Trebuchet MS"/>
                <a:cs typeface="Trebuchet MS"/>
              </a:rPr>
              <a:t>электроустановках </a:t>
            </a:r>
            <a:r>
              <a:rPr sz="1100" dirty="0">
                <a:latin typeface="Trebuchet MS"/>
                <a:cs typeface="Trebuchet MS"/>
              </a:rPr>
              <a:t>2 </a:t>
            </a:r>
            <a:r>
              <a:rPr sz="1100" spc="-5" dirty="0">
                <a:latin typeface="Trebuchet MS"/>
                <a:cs typeface="Trebuchet MS"/>
              </a:rPr>
              <a:t>(второй) категории (до </a:t>
            </a:r>
            <a:r>
              <a:rPr sz="1100" spc="-10" dirty="0">
                <a:latin typeface="Trebuchet MS"/>
                <a:cs typeface="Trebuchet MS"/>
              </a:rPr>
              <a:t>1000 </a:t>
            </a:r>
            <a:r>
              <a:rPr sz="1100" spc="-5" dirty="0">
                <a:latin typeface="Trebuchet MS"/>
                <a:cs typeface="Trebuchet MS"/>
              </a:rPr>
              <a:t>Вольт) или</a:t>
            </a:r>
            <a:r>
              <a:rPr sz="1100" spc="3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выше.</a:t>
            </a:r>
            <a:endParaRPr sz="1100" dirty="0">
              <a:latin typeface="Trebuchet MS"/>
              <a:cs typeface="Trebuchet MS"/>
            </a:endParaRPr>
          </a:p>
          <a:p>
            <a:pPr marL="384175" marR="5715" indent="-228600" algn="just">
              <a:lnSpc>
                <a:spcPts val="1270"/>
              </a:lnSpc>
              <a:spcBef>
                <a:spcPts val="120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Устанавливаемое оборудование должно </a:t>
            </a:r>
            <a:r>
              <a:rPr sz="1100" dirty="0">
                <a:latin typeface="Trebuchet MS"/>
                <a:cs typeface="Trebuchet MS"/>
              </a:rPr>
              <a:t>быть </a:t>
            </a:r>
            <a:r>
              <a:rPr sz="1100" spc="-5" dirty="0">
                <a:latin typeface="Trebuchet MS"/>
                <a:cs typeface="Trebuchet MS"/>
              </a:rPr>
              <a:t>сертифицированным для </a:t>
            </a:r>
            <a:r>
              <a:rPr sz="1100" dirty="0">
                <a:latin typeface="Trebuchet MS"/>
                <a:cs typeface="Trebuchet MS"/>
              </a:rPr>
              <a:t>использования в  сетях </a:t>
            </a:r>
            <a:r>
              <a:rPr sz="1100" spc="-5" dirty="0">
                <a:latin typeface="Trebuchet MS"/>
                <a:cs typeface="Trebuchet MS"/>
              </a:rPr>
              <a:t>связи РФ. Пользователь обязан предоставить Оператору копию сертификатов на  каждую единицу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оборудования.</a:t>
            </a:r>
            <a:endParaRPr sz="1100" dirty="0">
              <a:latin typeface="Trebuchet MS"/>
              <a:cs typeface="Trebuchet MS"/>
            </a:endParaRPr>
          </a:p>
          <a:p>
            <a:pPr marL="384175" marR="10795" indent="-228600" algn="just">
              <a:lnSpc>
                <a:spcPts val="1270"/>
              </a:lnSpc>
              <a:spcBef>
                <a:spcPts val="90"/>
              </a:spcBef>
              <a:buFont typeface="Symbol"/>
              <a:buChar char=""/>
              <a:tabLst>
                <a:tab pos="377190" algn="l"/>
              </a:tabLst>
            </a:pPr>
            <a:r>
              <a:rPr sz="1100" spc="-5" dirty="0">
                <a:latin typeface="Trebuchet MS"/>
                <a:cs typeface="Trebuchet MS"/>
              </a:rPr>
              <a:t>Оборудование должно быть предназначено для установки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стойку, иметь все кабели  </a:t>
            </a:r>
            <a:r>
              <a:rPr sz="1100" dirty="0">
                <a:latin typeface="Trebuchet MS"/>
                <a:cs typeface="Trebuchet MS"/>
              </a:rPr>
              <a:t>питания и </a:t>
            </a:r>
            <a:r>
              <a:rPr sz="1100" spc="-5" dirty="0">
                <a:latin typeface="Trebuchet MS"/>
                <a:cs typeface="Trebuchet MS"/>
              </a:rPr>
              <a:t>крепежные элементы. Оборудование принимается </a:t>
            </a:r>
            <a:r>
              <a:rPr sz="1100" dirty="0">
                <a:latin typeface="Trebuchet MS"/>
                <a:cs typeface="Trebuchet MS"/>
              </a:rPr>
              <a:t>без </a:t>
            </a:r>
            <a:r>
              <a:rPr sz="1100" spc="-5" dirty="0">
                <a:latin typeface="Trebuchet MS"/>
                <a:cs typeface="Trebuchet MS"/>
              </a:rPr>
              <a:t>транспортной</a:t>
            </a:r>
            <a:r>
              <a:rPr sz="1100" spc="3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упаковки.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C00000"/>
                </a:solidFill>
                <a:latin typeface="Trebuchet MS"/>
                <a:cs typeface="Trebuchet MS"/>
              </a:rPr>
              <a:t>Документы, обязательные для посещения</a:t>
            </a:r>
            <a:r>
              <a:rPr sz="1100" b="1" spc="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C00000"/>
                </a:solidFill>
                <a:latin typeface="Trebuchet MS"/>
                <a:cs typeface="Trebuchet MS"/>
              </a:rPr>
              <a:t>Дата-центров:</a:t>
            </a:r>
            <a:endParaRPr sz="1100" dirty="0">
              <a:latin typeface="Trebuchet MS"/>
              <a:cs typeface="Trebuchet MS"/>
            </a:endParaRPr>
          </a:p>
          <a:p>
            <a:pPr marL="384175" marR="146050" indent="-228600">
              <a:lnSpc>
                <a:spcPct val="111600"/>
              </a:lnSpc>
              <a:spcBef>
                <a:spcPts val="15"/>
              </a:spcBef>
              <a:buFont typeface="Symbol"/>
              <a:buChar char=""/>
              <a:tabLst>
                <a:tab pos="384175" algn="l"/>
                <a:tab pos="384810" algn="l"/>
              </a:tabLst>
            </a:pPr>
            <a:r>
              <a:rPr sz="1100" u="sng" spc="-2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Формуляр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клиента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dirty="0">
                <a:latin typeface="Arial"/>
                <a:cs typeface="Arial"/>
              </a:rPr>
              <a:t>─ </a:t>
            </a:r>
            <a:r>
              <a:rPr sz="1100" spc="-10" dirty="0">
                <a:latin typeface="Trebuchet MS"/>
                <a:cs typeface="Trebuchet MS"/>
              </a:rPr>
              <a:t>для </a:t>
            </a:r>
            <a:r>
              <a:rPr sz="1100" dirty="0">
                <a:latin typeface="Trebuchet MS"/>
                <a:cs typeface="Trebuchet MS"/>
              </a:rPr>
              <a:t>связи </a:t>
            </a:r>
            <a:r>
              <a:rPr sz="1100" spc="-5" dirty="0">
                <a:latin typeface="Trebuchet MS"/>
                <a:cs typeface="Trebuchet MS"/>
              </a:rPr>
              <a:t>сотрудников Дата-центра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представителями Клиента,  для решения организационных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технических вопросов, определения способов связи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5" dirty="0">
                <a:latin typeface="Trebuchet MS"/>
                <a:cs typeface="Trebuchet MS"/>
              </a:rPr>
              <a:t>методов аутентификации, для регламентирования доступа представителей Клиента </a:t>
            </a:r>
            <a:r>
              <a:rPr sz="1100" dirty="0">
                <a:latin typeface="Trebuchet MS"/>
                <a:cs typeface="Trebuchet MS"/>
              </a:rPr>
              <a:t>к  </a:t>
            </a:r>
            <a:r>
              <a:rPr sz="1100" spc="-5" dirty="0">
                <a:latin typeface="Trebuchet MS"/>
                <a:cs typeface="Trebuchet MS"/>
              </a:rPr>
              <a:t>работе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оборудованием. Формуляр клиента является одновременно Доверенностью на  представителей Клиента </a:t>
            </a:r>
            <a:r>
              <a:rPr sz="1100" dirty="0">
                <a:latin typeface="Trebuchet MS"/>
                <a:cs typeface="Trebuchet MS"/>
              </a:rPr>
              <a:t>по </a:t>
            </a:r>
            <a:r>
              <a:rPr sz="1100" spc="-5" dirty="0">
                <a:latin typeface="Trebuchet MS"/>
                <a:cs typeface="Trebuchet MS"/>
              </a:rPr>
              <a:t>работе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оборудованием на площадке</a:t>
            </a:r>
            <a:r>
              <a:rPr sz="1100" spc="4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Дата-центра.</a:t>
            </a:r>
            <a:endParaRPr sz="1100" dirty="0">
              <a:latin typeface="Trebuchet MS"/>
              <a:cs typeface="Trebuchet MS"/>
            </a:endParaRPr>
          </a:p>
          <a:p>
            <a:pPr marL="384175" indent="-229235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384175" algn="l"/>
                <a:tab pos="384810" algn="l"/>
              </a:tabLst>
            </a:pPr>
            <a:r>
              <a:rPr sz="1100" u="sng" spc="-2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Документ, удостоверяющий личность</a:t>
            </a:r>
            <a:r>
              <a:rPr sz="1100" spc="-5" dirty="0">
                <a:latin typeface="Trebuchet MS"/>
                <a:cs typeface="Trebuchet MS"/>
              </a:rPr>
              <a:t> (Паспорт, военный </a:t>
            </a:r>
            <a:r>
              <a:rPr sz="1100" dirty="0">
                <a:latin typeface="Trebuchet MS"/>
                <a:cs typeface="Trebuchet MS"/>
              </a:rPr>
              <a:t>билет и</a:t>
            </a:r>
            <a:r>
              <a:rPr sz="1100" spc="-5" dirty="0">
                <a:latin typeface="Trebuchet MS"/>
                <a:cs typeface="Trebuchet MS"/>
              </a:rPr>
              <a:t> т.п.).</a:t>
            </a:r>
            <a:endParaRPr sz="1100" dirty="0">
              <a:latin typeface="Trebuchet MS"/>
              <a:cs typeface="Trebuchet MS"/>
            </a:endParaRPr>
          </a:p>
          <a:p>
            <a:pPr marL="376555" indent="-221615">
              <a:lnSpc>
                <a:spcPts val="1300"/>
              </a:lnSpc>
              <a:spcBef>
                <a:spcPts val="25"/>
              </a:spcBef>
              <a:buFont typeface="Symbol"/>
              <a:buChar char=""/>
              <a:tabLst>
                <a:tab pos="376555" algn="l"/>
                <a:tab pos="377190" algn="l"/>
              </a:tabLst>
            </a:pPr>
            <a:r>
              <a:rPr sz="1100" spc="-5" dirty="0">
                <a:latin typeface="Trebuchet MS" panose="020B0603020202020204" pitchFamily="34" charset="0"/>
                <a:cs typeface="Trebuchet MS"/>
              </a:rPr>
              <a:t>Заполненные </a:t>
            </a:r>
            <a:r>
              <a:rPr sz="1100" dirty="0">
                <a:latin typeface="Trebuchet MS" panose="020B0603020202020204" pitchFamily="34" charset="0"/>
                <a:cs typeface="Trebuchet MS"/>
              </a:rPr>
              <a:t>Клиентом 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(с подписью </a:t>
            </a:r>
            <a:r>
              <a:rPr sz="1100" dirty="0">
                <a:latin typeface="Trebuchet MS" panose="020B0603020202020204" pitchFamily="34" charset="0"/>
                <a:cs typeface="Trebuchet MS"/>
              </a:rPr>
              <a:t>и 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печатью)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rebuchet MS"/>
              </a:rPr>
              <a:t> Акты приема-передачи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 и/или</a:t>
            </a:r>
            <a:r>
              <a:rPr sz="1100" u="sng" spc="310" dirty="0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rebuchet MS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rebuchet MS"/>
              </a:rPr>
              <a:t>Акты</a:t>
            </a:r>
            <a:endParaRPr sz="1100" dirty="0">
              <a:latin typeface="Trebuchet MS" panose="020B0603020202020204" pitchFamily="34" charset="0"/>
              <a:cs typeface="Trebuchet MS"/>
            </a:endParaRPr>
          </a:p>
          <a:p>
            <a:pPr>
              <a:spcAft>
                <a:spcPts val="0"/>
              </a:spcAft>
            </a:pPr>
            <a:r>
              <a:rPr sz="1100" u="sng" spc="-280" dirty="0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100" u="sng" spc="-5" dirty="0" err="1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rebuchet MS"/>
              </a:rPr>
              <a:t>возврата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 panose="020B0603020202020204" pitchFamily="34" charset="0"/>
                <a:cs typeface="Trebuchet MS"/>
              </a:rPr>
              <a:t> оборудования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 (формы размещены на </a:t>
            </a:r>
            <a:r>
              <a:rPr sz="1100" dirty="0">
                <a:latin typeface="Trebuchet MS" panose="020B0603020202020204" pitchFamily="34" charset="0"/>
                <a:cs typeface="Trebuchet MS"/>
              </a:rPr>
              <a:t>сайте 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РТКОММ </a:t>
            </a:r>
            <a:r>
              <a:rPr lang="ru-RU" sz="1100" u="sng" dirty="0">
                <a:solidFill>
                  <a:srgbClr val="0000FF"/>
                </a:solidFill>
                <a:latin typeface="Trebuchet MS" panose="020B0603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https://www.rtcomm.ru/services/bg-data-tsentry/data-tsentr-rtkomm/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) </a:t>
            </a:r>
            <a:r>
              <a:rPr sz="1100" dirty="0">
                <a:latin typeface="Trebuchet MS" panose="020B0603020202020204" pitchFamily="34" charset="0"/>
                <a:cs typeface="Arial"/>
              </a:rPr>
              <a:t>─ 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для фиксирования  события передачи материальных ценностей, изменения конфигурации</a:t>
            </a:r>
            <a:r>
              <a:rPr sz="1100" spc="3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100" spc="-5" dirty="0">
                <a:latin typeface="Trebuchet MS" panose="020B0603020202020204" pitchFamily="34" charset="0"/>
                <a:cs typeface="Trebuchet MS"/>
              </a:rPr>
              <a:t>оборудования;</a:t>
            </a:r>
            <a:endParaRPr sz="1100" dirty="0">
              <a:latin typeface="Trebuchet MS" panose="020B0603020202020204" pitchFamily="34" charset="0"/>
              <a:cs typeface="Trebuchet MS"/>
            </a:endParaRPr>
          </a:p>
          <a:p>
            <a:pPr marL="384175" marR="6350" indent="-228600" algn="just">
              <a:lnSpc>
                <a:spcPct val="96900"/>
              </a:lnSpc>
              <a:spcBef>
                <a:spcPts val="65"/>
              </a:spcBef>
              <a:buFont typeface="Symbol"/>
              <a:buChar char=""/>
              <a:tabLst>
                <a:tab pos="377190" algn="l"/>
              </a:tabLst>
            </a:pPr>
            <a:r>
              <a:rPr sz="1100" u="sng" spc="-2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Доверенность на внос-вынос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(для </a:t>
            </a:r>
            <a:r>
              <a:rPr sz="1100" b="1" spc="-5" dirty="0">
                <a:latin typeface="Trebuchet MS"/>
                <a:cs typeface="Trebuchet MS"/>
              </a:rPr>
              <a:t>лиц, отсутствующих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5" dirty="0">
                <a:latin typeface="Trebuchet MS"/>
                <a:cs typeface="Trebuchet MS"/>
              </a:rPr>
              <a:t>Формуляре клиента) </a:t>
            </a:r>
            <a:r>
              <a:rPr sz="1100" dirty="0">
                <a:latin typeface="Arial"/>
                <a:cs typeface="Arial"/>
              </a:rPr>
              <a:t>─ </a:t>
            </a:r>
            <a:r>
              <a:rPr sz="1100" spc="-5" dirty="0">
                <a:latin typeface="Trebuchet MS"/>
                <a:cs typeface="Trebuchet MS"/>
              </a:rPr>
              <a:t>для  передачи материальных ценностей на эксплуатацию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Дата-центр или вынос </a:t>
            </a:r>
            <a:r>
              <a:rPr sz="1100" dirty="0">
                <a:latin typeface="Trebuchet MS"/>
                <a:cs typeface="Trebuchet MS"/>
              </a:rPr>
              <a:t>из Дата-  </a:t>
            </a:r>
            <a:r>
              <a:rPr sz="1100" spc="-5" dirty="0">
                <a:latin typeface="Trebuchet MS"/>
                <a:cs typeface="Trebuchet MS"/>
              </a:rPr>
              <a:t>центра, включая изменение конфигурации оборудования;</a:t>
            </a:r>
            <a:endParaRPr sz="1100" dirty="0">
              <a:latin typeface="Trebuchet MS"/>
              <a:cs typeface="Trebuchet MS"/>
            </a:endParaRPr>
          </a:p>
          <a:p>
            <a:pPr marL="376555" indent="-221615" algn="just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377190" algn="l"/>
              </a:tabLst>
            </a:pPr>
            <a:r>
              <a:rPr sz="1100" u="sng" spc="-2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Доверенность на проведение работ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(для лиц, отсутствующих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5" dirty="0">
                <a:latin typeface="Trebuchet MS"/>
                <a:cs typeface="Trebuchet MS"/>
              </a:rPr>
              <a:t>Формуляре</a:t>
            </a:r>
            <a:r>
              <a:rPr sz="1100" b="1" spc="6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клиента).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0820" y="7456678"/>
            <a:ext cx="4693285" cy="207645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53340">
              <a:lnSpc>
                <a:spcPts val="1530"/>
              </a:lnSpc>
            </a:pPr>
            <a:r>
              <a:rPr sz="1400" b="1" spc="-5" dirty="0">
                <a:solidFill>
                  <a:srgbClr val="FFFFFF"/>
                </a:solidFill>
                <a:latin typeface="Trebuchet MS"/>
                <a:cs typeface="Trebuchet MS"/>
              </a:rPr>
              <a:t>Основные ограничения на территории</a:t>
            </a:r>
            <a:r>
              <a:rPr sz="1400" b="1" spc="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rebuchet MS"/>
                <a:cs typeface="Trebuchet MS"/>
              </a:rPr>
              <a:t>Дата-центров: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6669" y="7805166"/>
            <a:ext cx="6131560" cy="152908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41300" marR="5080" indent="-228600">
              <a:lnSpc>
                <a:spcPct val="96800"/>
              </a:lnSpc>
              <a:spcBef>
                <a:spcPts val="14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Trebuchet MS"/>
                <a:cs typeface="Trebuchet MS"/>
              </a:rPr>
              <a:t>Курение, употребление алкогольных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слабоалкогольных напитков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прием пищи во всех  помещениях Дата-центра строго запрещены. </a:t>
            </a:r>
            <a:r>
              <a:rPr sz="1100" spc="-10" dirty="0">
                <a:latin typeface="Trebuchet MS"/>
                <a:cs typeface="Trebuchet MS"/>
              </a:rPr>
              <a:t>Во </a:t>
            </a:r>
            <a:r>
              <a:rPr sz="1100" spc="-5" dirty="0">
                <a:latin typeface="Trebuchet MS"/>
                <a:cs typeface="Trebuchet MS"/>
              </a:rPr>
              <a:t>все помещения, кроме серверного зала,  разрешается проносить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употреблять прохладительные напитки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закрывающейся</a:t>
            </a:r>
            <a:r>
              <a:rPr sz="1100" spc="4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таре.</a:t>
            </a:r>
            <a:endParaRPr sz="1100" dirty="0">
              <a:latin typeface="Trebuchet MS"/>
              <a:cs typeface="Trebuchet MS"/>
            </a:endParaRPr>
          </a:p>
          <a:p>
            <a:pPr marL="233679" indent="-220979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серверном зале запрещено находиться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верхней одежде </a:t>
            </a:r>
            <a:r>
              <a:rPr sz="1100" dirty="0">
                <a:latin typeface="Trebuchet MS"/>
                <a:cs typeface="Trebuchet MS"/>
              </a:rPr>
              <a:t>и без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бахил.</a:t>
            </a:r>
          </a:p>
          <a:p>
            <a:pPr marL="233679" indent="-220979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Trebuchet MS"/>
                <a:cs typeface="Trebuchet MS"/>
              </a:rPr>
              <a:t>Внос вещей, не относящихся </a:t>
            </a:r>
            <a:r>
              <a:rPr sz="1100" dirty="0">
                <a:latin typeface="Trebuchet MS"/>
                <a:cs typeface="Trebuchet MS"/>
              </a:rPr>
              <a:t>к </a:t>
            </a:r>
            <a:r>
              <a:rPr sz="1100" spc="-5" dirty="0">
                <a:latin typeface="Trebuchet MS"/>
                <a:cs typeface="Trebuchet MS"/>
              </a:rPr>
              <a:t>оборудованию,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серверный зал</a:t>
            </a:r>
            <a:r>
              <a:rPr sz="1100" spc="2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запрещен.</a:t>
            </a:r>
            <a:endParaRPr sz="1100" dirty="0">
              <a:latin typeface="Trebuchet MS"/>
              <a:cs typeface="Trebuchet MS"/>
            </a:endParaRPr>
          </a:p>
          <a:p>
            <a:pPr marL="241300" marR="705485" indent="-228600">
              <a:lnSpc>
                <a:spcPts val="1270"/>
              </a:lnSpc>
              <a:spcBef>
                <a:spcPts val="12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spc="-5" dirty="0">
                <a:latin typeface="Trebuchet MS"/>
                <a:cs typeface="Trebuchet MS"/>
              </a:rPr>
              <a:t>После ввоза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инсталляции оборудования упаковочные материалы необходимо  самостоятельно убрать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территории Дата-центра.</a:t>
            </a:r>
            <a:endParaRPr sz="1100" dirty="0">
              <a:latin typeface="Trebuchet MS"/>
              <a:cs typeface="Trebuchet MS"/>
            </a:endParaRPr>
          </a:p>
          <a:p>
            <a:pPr marL="241300" marR="906144" indent="-228600">
              <a:lnSpc>
                <a:spcPts val="1270"/>
              </a:lnSpc>
              <a:spcBef>
                <a:spcPts val="90"/>
              </a:spcBef>
              <a:buFont typeface="Symbol"/>
              <a:buChar char=""/>
              <a:tabLst>
                <a:tab pos="233045" algn="l"/>
                <a:tab pos="233679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фото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видеосъемки необходимо письменное согласование со службой  безопасности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РТКОММ.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10" name="Рисунок 9" descr="C:\Users\Artem.Aleksandrin\Desktop\!WORK\РТ КОММ\Материалы\RTCOMM OUT\LOGOS OUT\RTCOMM LOGO RU CMYK FULL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88717" y="1205737"/>
            <a:ext cx="4192270" cy="251460"/>
          </a:xfrm>
          <a:prstGeom prst="rect">
            <a:avLst/>
          </a:prstGeom>
          <a:solidFill>
            <a:srgbClr val="008080"/>
          </a:solidFill>
        </p:spPr>
        <p:txBody>
          <a:bodyPr vert="horz" wrap="square" lIns="0" tIns="0" rIns="0" bIns="0" rtlCol="0">
            <a:spAutoFit/>
          </a:bodyPr>
          <a:lstStyle/>
          <a:p>
            <a:pPr marL="65405">
              <a:lnSpc>
                <a:spcPts val="1850"/>
              </a:lnSpc>
            </a:pPr>
            <a:r>
              <a:rPr sz="1700" b="1" spc="-5" dirty="0">
                <a:solidFill>
                  <a:srgbClr val="FFFFFF"/>
                </a:solidFill>
                <a:latin typeface="Trebuchet MS"/>
                <a:cs typeface="Trebuchet MS"/>
              </a:rPr>
              <a:t>Регламент посещения Дата-центра</a:t>
            </a:r>
            <a:r>
              <a:rPr sz="1700" b="1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700" b="1" dirty="0">
                <a:solidFill>
                  <a:srgbClr val="FFFFFF"/>
                </a:solidFill>
                <a:latin typeface="Trebuchet MS"/>
                <a:cs typeface="Trebuchet MS"/>
              </a:rPr>
              <a:t>M9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1548129"/>
            <a:ext cx="6328410" cy="701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rebuchet MS"/>
                <a:cs typeface="Trebuchet MS"/>
              </a:rPr>
              <a:t>Москва, ул. Бутлерова,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д.7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50" dirty="0">
              <a:latin typeface="Trebuchet MS"/>
              <a:cs typeface="Trebuchet MS"/>
            </a:endParaRPr>
          </a:p>
          <a:p>
            <a:pPr marL="12700" marR="127635">
              <a:lnSpc>
                <a:spcPts val="1390"/>
              </a:lnSpc>
              <a:spcBef>
                <a:spcPts val="5"/>
              </a:spcBef>
              <a:buClr>
                <a:srgbClr val="30849B"/>
              </a:buClr>
              <a:buAutoNum type="arabicPeriod"/>
              <a:tabLst>
                <a:tab pos="461645" algn="l"/>
                <a:tab pos="462280" algn="l"/>
              </a:tabLst>
            </a:pPr>
            <a:r>
              <a:rPr sz="1200" b="1" spc="-5" dirty="0">
                <a:latin typeface="Trebuchet MS"/>
                <a:cs typeface="Trebuchet MS"/>
              </a:rPr>
              <a:t>Время посещения</a:t>
            </a:r>
            <a:r>
              <a:rPr sz="1200" spc="-5" dirty="0">
                <a:latin typeface="Trebuchet MS"/>
                <a:cs typeface="Trebuchet MS"/>
              </a:rPr>
              <a:t>, доставки </a:t>
            </a:r>
            <a:r>
              <a:rPr sz="1200" dirty="0">
                <a:latin typeface="Trebuchet MS"/>
                <a:cs typeface="Trebuchet MS"/>
              </a:rPr>
              <a:t>и </a:t>
            </a:r>
            <a:r>
              <a:rPr sz="1200" spc="-5" dirty="0">
                <a:latin typeface="Trebuchet MS"/>
                <a:cs typeface="Trebuchet MS"/>
              </a:rPr>
              <a:t>проведения работ: рабочие дни </a:t>
            </a:r>
            <a:r>
              <a:rPr sz="1200" dirty="0">
                <a:latin typeface="Trebuchet MS"/>
                <a:cs typeface="Trebuchet MS"/>
              </a:rPr>
              <a:t>(пн-чт: с </a:t>
            </a:r>
            <a:r>
              <a:rPr sz="1200" spc="-5" dirty="0">
                <a:latin typeface="Trebuchet MS"/>
                <a:cs typeface="Trebuchet MS"/>
              </a:rPr>
              <a:t>9:00 до  18:00, </a:t>
            </a:r>
            <a:r>
              <a:rPr sz="1200" dirty="0">
                <a:latin typeface="Trebuchet MS"/>
                <a:cs typeface="Trebuchet MS"/>
              </a:rPr>
              <a:t>пт: с </a:t>
            </a:r>
            <a:r>
              <a:rPr sz="1200" spc="-5" dirty="0">
                <a:latin typeface="Trebuchet MS"/>
                <a:cs typeface="Trebuchet MS"/>
              </a:rPr>
              <a:t>9:00 до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5" dirty="0">
                <a:latin typeface="Trebuchet MS"/>
                <a:cs typeface="Trebuchet MS"/>
              </a:rPr>
              <a:t>17:00).</a:t>
            </a:r>
            <a:endParaRPr sz="1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0849B"/>
              </a:buClr>
              <a:buFont typeface="Trebuchet MS"/>
              <a:buAutoNum type="arabicPeriod"/>
            </a:pPr>
            <a:endParaRPr sz="1150" dirty="0">
              <a:latin typeface="Trebuchet MS"/>
              <a:cs typeface="Trebuchet MS"/>
            </a:endParaRPr>
          </a:p>
          <a:p>
            <a:pPr marL="12700" marR="896619">
              <a:lnSpc>
                <a:spcPts val="1270"/>
              </a:lnSpc>
              <a:buClr>
                <a:srgbClr val="30849B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Основание для посещения </a:t>
            </a:r>
            <a:r>
              <a:rPr sz="1100" dirty="0">
                <a:latin typeface="Trebuchet MS"/>
                <a:cs typeface="Trebuchet MS"/>
              </a:rPr>
              <a:t>– </a:t>
            </a:r>
            <a:r>
              <a:rPr sz="1100" spc="-5" dirty="0">
                <a:latin typeface="Trebuchet MS"/>
                <a:cs typeface="Trebuchet MS"/>
              </a:rPr>
              <a:t>Заявка </a:t>
            </a:r>
            <a:r>
              <a:rPr sz="1100" dirty="0">
                <a:latin typeface="Trebuchet MS"/>
                <a:cs typeface="Trebuchet MS"/>
              </a:rPr>
              <a:t>по </a:t>
            </a:r>
            <a:r>
              <a:rPr sz="1100" spc="-5" dirty="0">
                <a:latin typeface="Trebuchet MS"/>
                <a:cs typeface="Trebuchet MS"/>
              </a:rPr>
              <a:t>Форме </a:t>
            </a:r>
            <a:r>
              <a:rPr sz="1100" dirty="0">
                <a:latin typeface="Trebuchet MS"/>
                <a:cs typeface="Trebuchet MS"/>
              </a:rPr>
              <a:t>М9 </a:t>
            </a:r>
            <a:r>
              <a:rPr sz="1100" spc="-5" dirty="0">
                <a:latin typeface="Trebuchet MS"/>
                <a:cs typeface="Trebuchet MS"/>
              </a:rPr>
              <a:t>(с.4), принятая </a:t>
            </a:r>
            <a:r>
              <a:rPr sz="1100" spc="-5" dirty="0" err="1">
                <a:latin typeface="Trebuchet MS"/>
                <a:cs typeface="Trebuchet MS"/>
              </a:rPr>
              <a:t>на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endParaRPr lang="ru-RU" sz="1100" spc="-5" dirty="0">
              <a:solidFill>
                <a:srgbClr val="0000FF"/>
              </a:solidFill>
              <a:latin typeface="Trebuchet MS"/>
              <a:cs typeface="Trebuchet MS"/>
            </a:endParaRPr>
          </a:p>
          <a:p>
            <a:pPr marL="12700" marR="896619">
              <a:lnSpc>
                <a:spcPts val="1270"/>
              </a:lnSpc>
              <a:buClr>
                <a:srgbClr val="30849B"/>
              </a:buClr>
              <a:buSzPct val="109090"/>
              <a:tabLst>
                <a:tab pos="461645" algn="l"/>
                <a:tab pos="462280" algn="l"/>
              </a:tabLst>
            </a:pPr>
            <a:r>
              <a:rPr lang="ru-RU"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   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 </a:t>
            </a:r>
            <a:r>
              <a:rPr lang="en-US"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m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9@rtcomm.ru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0849B"/>
              </a:buClr>
              <a:buFont typeface="Trebuchet MS"/>
              <a:buAutoNum type="arabicPeriod"/>
            </a:pPr>
            <a:endParaRPr sz="1000" dirty="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30849B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Время отправления</a:t>
            </a:r>
            <a:r>
              <a:rPr sz="1100" spc="-10" dirty="0">
                <a:latin typeface="Trebuchet MS"/>
                <a:cs typeface="Trebuchet MS"/>
              </a:rPr>
              <a:t> заявок:</a:t>
            </a:r>
            <a:endParaRPr sz="1100" dirty="0">
              <a:latin typeface="Trebuchet MS"/>
              <a:cs typeface="Trebuchet MS"/>
            </a:endParaRPr>
          </a:p>
          <a:p>
            <a:pPr marL="1155065" lvl="1" indent="-22923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spc="-5" dirty="0">
                <a:latin typeface="Trebuchet MS"/>
                <a:cs typeface="Trebuchet MS"/>
              </a:rPr>
              <a:t>За 24 </a:t>
            </a:r>
            <a:r>
              <a:rPr sz="1100" dirty="0">
                <a:latin typeface="Trebuchet MS"/>
                <a:cs typeface="Trebuchet MS"/>
              </a:rPr>
              <a:t>часа, </a:t>
            </a:r>
            <a:r>
              <a:rPr sz="1100" spc="-5" dirty="0">
                <a:latin typeface="Trebuchet MS"/>
                <a:cs typeface="Trebuchet MS"/>
              </a:rPr>
              <a:t>но не менее </a:t>
            </a:r>
            <a:r>
              <a:rPr sz="1100" dirty="0">
                <a:latin typeface="Trebuchet MS"/>
                <a:cs typeface="Trebuchet MS"/>
              </a:rPr>
              <a:t>чем </a:t>
            </a:r>
            <a:r>
              <a:rPr sz="1100" spc="-5" dirty="0">
                <a:latin typeface="Trebuchet MS"/>
                <a:cs typeface="Trebuchet MS"/>
              </a:rPr>
              <a:t>за </a:t>
            </a:r>
            <a:r>
              <a:rPr sz="1100" dirty="0">
                <a:latin typeface="Trebuchet MS"/>
                <a:cs typeface="Trebuchet MS"/>
              </a:rPr>
              <a:t>3 часа </a:t>
            </a:r>
            <a:r>
              <a:rPr sz="1100" spc="-5" dirty="0">
                <a:latin typeface="Trebuchet MS"/>
                <a:cs typeface="Trebuchet MS"/>
              </a:rPr>
              <a:t>до</a:t>
            </a:r>
            <a:r>
              <a:rPr sz="1100" spc="-4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посещения.</a:t>
            </a:r>
            <a:endParaRPr sz="1100" dirty="0">
              <a:latin typeface="Trebuchet MS"/>
              <a:cs typeface="Trebuchet MS"/>
            </a:endParaRPr>
          </a:p>
          <a:p>
            <a:pPr marL="1155065" marR="44450" lvl="1" indent="-228600">
              <a:lnSpc>
                <a:spcPct val="96800"/>
              </a:lnSpc>
              <a:spcBef>
                <a:spcPts val="75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экстренных случаях возможно оперативное оформление разового пропуска  для посещения ЦОД (время оформления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выдачи пропуска от 20-ти минут до  </a:t>
            </a:r>
            <a:r>
              <a:rPr sz="1100" dirty="0">
                <a:latin typeface="Trebuchet MS"/>
                <a:cs typeface="Trebuchet MS"/>
              </a:rPr>
              <a:t>2-х </a:t>
            </a:r>
            <a:r>
              <a:rPr sz="1100" spc="-5" dirty="0">
                <a:latin typeface="Trebuchet MS"/>
                <a:cs typeface="Trebuchet MS"/>
              </a:rPr>
              <a:t>часов,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зависимости от оперативности сотрудников бюро пропусков</a:t>
            </a:r>
            <a:r>
              <a:rPr sz="1100" spc="5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М9).</a:t>
            </a:r>
            <a:endParaRPr sz="1100" dirty="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200" dirty="0">
              <a:latin typeface="Trebuchet MS"/>
              <a:cs typeface="Trebuchet MS"/>
            </a:endParaRPr>
          </a:p>
          <a:p>
            <a:pPr marL="12700" marR="161925">
              <a:lnSpc>
                <a:spcPts val="1280"/>
              </a:lnSpc>
              <a:buClr>
                <a:srgbClr val="30849B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Круглосуточный доступ (в </a:t>
            </a:r>
            <a:r>
              <a:rPr sz="1100" dirty="0">
                <a:latin typeface="Trebuchet MS"/>
                <a:cs typeface="Trebuchet MS"/>
              </a:rPr>
              <a:t>том </a:t>
            </a:r>
            <a:r>
              <a:rPr sz="1100" spc="-5" dirty="0">
                <a:latin typeface="Trebuchet MS"/>
                <a:cs typeface="Trebuchet MS"/>
              </a:rPr>
              <a:t>числе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10" dirty="0">
                <a:latin typeface="Trebuchet MS"/>
                <a:cs typeface="Trebuchet MS"/>
              </a:rPr>
              <a:t>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праздничные дни) возможен только  для авторизованных лиц, внесенных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список постоянных посетителей, на</a:t>
            </a:r>
            <a:r>
              <a:rPr sz="1100" spc="5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основании</a:t>
            </a: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ts val="1220"/>
              </a:lnSpc>
            </a:pPr>
            <a:r>
              <a:rPr sz="1100" spc="-5" dirty="0">
                <a:latin typeface="Trebuchet MS"/>
                <a:cs typeface="Trebuchet MS"/>
              </a:rPr>
              <a:t>предварительной заявки. Доступ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праздничные </a:t>
            </a:r>
            <a:r>
              <a:rPr sz="1100" spc="-10" dirty="0">
                <a:latin typeface="Trebuchet MS"/>
                <a:cs typeface="Trebuchet MS"/>
              </a:rPr>
              <a:t>дни </a:t>
            </a:r>
            <a:r>
              <a:rPr sz="1100" spc="-5" dirty="0">
                <a:latin typeface="Trebuchet MS"/>
                <a:cs typeface="Trebuchet MS"/>
              </a:rPr>
              <a:t>предоставляется на</a:t>
            </a:r>
            <a:r>
              <a:rPr sz="1100" spc="10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основании</a:t>
            </a: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ts val="1300"/>
              </a:lnSpc>
            </a:pPr>
            <a:r>
              <a:rPr sz="1100" spc="-5" dirty="0">
                <a:latin typeface="Trebuchet MS"/>
                <a:cs typeface="Trebuchet MS"/>
              </a:rPr>
              <a:t>заявки, высланной за </a:t>
            </a:r>
            <a:r>
              <a:rPr sz="1100" dirty="0">
                <a:latin typeface="Trebuchet MS"/>
                <a:cs typeface="Trebuchet MS"/>
              </a:rPr>
              <a:t>2 </a:t>
            </a:r>
            <a:r>
              <a:rPr sz="1100" spc="-5" dirty="0">
                <a:latin typeface="Trebuchet MS"/>
                <a:cs typeface="Trebuchet MS"/>
              </a:rPr>
              <a:t>(два) дня до нерабочего периода на</a:t>
            </a:r>
            <a:r>
              <a:rPr sz="1100" spc="55" dirty="0"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support-m9@rtcomm.ru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 dirty="0">
              <a:latin typeface="Trebuchet MS"/>
              <a:cs typeface="Trebuchet MS"/>
            </a:endParaRPr>
          </a:p>
          <a:p>
            <a:pPr marL="12700" marR="475615">
              <a:lnSpc>
                <a:spcPts val="1280"/>
              </a:lnSpc>
              <a:spcBef>
                <a:spcPts val="5"/>
              </a:spcBef>
              <a:buClr>
                <a:srgbClr val="30849B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прохода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помещения Дата-центра посетителю выдается разовый пропуск, </a:t>
            </a:r>
            <a:r>
              <a:rPr sz="1100" dirty="0">
                <a:latin typeface="Trebuchet MS"/>
                <a:cs typeface="Trebuchet MS"/>
              </a:rPr>
              <a:t>по  </a:t>
            </a:r>
            <a:r>
              <a:rPr sz="1100" spc="-5" dirty="0">
                <a:latin typeface="Trebuchet MS"/>
                <a:cs typeface="Trebuchet MS"/>
              </a:rPr>
              <a:t>окончании посещения Дата-центра </a:t>
            </a:r>
            <a:r>
              <a:rPr sz="1100" dirty="0">
                <a:latin typeface="Trebuchet MS"/>
                <a:cs typeface="Trebuchet MS"/>
              </a:rPr>
              <a:t>этот </a:t>
            </a:r>
            <a:r>
              <a:rPr sz="1100" spc="-5" dirty="0">
                <a:latin typeface="Trebuchet MS"/>
                <a:cs typeface="Trebuchet MS"/>
              </a:rPr>
              <a:t>пропуск необходимо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вернуть.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0849B"/>
              </a:buClr>
              <a:buFont typeface="Trebuchet MS"/>
              <a:buAutoNum type="arabicPeriod" startAt="5"/>
            </a:pPr>
            <a:endParaRPr sz="1150" dirty="0">
              <a:latin typeface="Trebuchet MS"/>
              <a:cs typeface="Trebuchet MS"/>
            </a:endParaRPr>
          </a:p>
          <a:p>
            <a:pPr marL="12700" marR="541655">
              <a:lnSpc>
                <a:spcPts val="1270"/>
              </a:lnSpc>
              <a:buClr>
                <a:srgbClr val="30849B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Все </a:t>
            </a:r>
            <a:r>
              <a:rPr sz="1100" spc="-5" dirty="0">
                <a:latin typeface="Trebuchet MS"/>
                <a:cs typeface="Trebuchet MS"/>
              </a:rPr>
              <a:t>посетители ЦОД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документ, удостоверяющий личность  (паспорт).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0849B"/>
              </a:buClr>
              <a:buFont typeface="Trebuchet MS"/>
              <a:buAutoNum type="arabicPeriod" startAt="5"/>
            </a:pPr>
            <a:endParaRPr sz="1150" dirty="0">
              <a:latin typeface="Trebuchet MS"/>
              <a:cs typeface="Trebuchet MS"/>
            </a:endParaRPr>
          </a:p>
          <a:p>
            <a:pPr marL="12700" marR="100330">
              <a:lnSpc>
                <a:spcPts val="1270"/>
              </a:lnSpc>
              <a:buClr>
                <a:srgbClr val="30849B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вноса/выноса оборудования сотрудники Пользователя, не указанные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Формуляре, 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оформленную Доверенность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печатью организации за подписью  Генерального директора.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0849B"/>
              </a:buClr>
              <a:buFont typeface="Trebuchet MS"/>
              <a:buAutoNum type="arabicPeriod" startAt="5"/>
            </a:pPr>
            <a:endParaRPr sz="1150" dirty="0">
              <a:latin typeface="Trebuchet MS"/>
              <a:cs typeface="Trebuchet MS"/>
            </a:endParaRPr>
          </a:p>
          <a:p>
            <a:pPr marL="12700" marR="142875">
              <a:lnSpc>
                <a:spcPts val="1280"/>
              </a:lnSpc>
              <a:spcBef>
                <a:spcPts val="5"/>
              </a:spcBef>
              <a:buClr>
                <a:srgbClr val="30849B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Вынос комплектующих блоков оборудования осуществляется только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рабочее время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5" dirty="0">
                <a:latin typeface="Trebuchet MS"/>
                <a:cs typeface="Trebuchet MS"/>
              </a:rPr>
              <a:t>оформляется Актом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материальным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пропуском.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0849B"/>
              </a:buClr>
              <a:buFont typeface="Trebuchet MS"/>
              <a:buAutoNum type="arabicPeriod" startAt="5"/>
            </a:pPr>
            <a:endParaRPr sz="1050" dirty="0">
              <a:latin typeface="Trebuchet MS"/>
              <a:cs typeface="Trebuchet MS"/>
            </a:endParaRPr>
          </a:p>
          <a:p>
            <a:pPr marL="12700" marR="231140">
              <a:lnSpc>
                <a:spcPct val="96100"/>
              </a:lnSpc>
              <a:buClr>
                <a:srgbClr val="30849B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2 </a:t>
            </a:r>
            <a:r>
              <a:rPr sz="1100" spc="-5" dirty="0">
                <a:latin typeface="Trebuchet MS"/>
                <a:cs typeface="Trebuchet MS"/>
              </a:rPr>
              <a:t>раза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год возможно оформление </a:t>
            </a:r>
            <a:r>
              <a:rPr sz="1100" b="1" spc="-5" dirty="0">
                <a:latin typeface="Trebuchet MS"/>
                <a:cs typeface="Trebuchet MS"/>
              </a:rPr>
              <a:t>постоянного пропуска</a:t>
            </a:r>
            <a:r>
              <a:rPr sz="1100" spc="-5" dirty="0">
                <a:latin typeface="Trebuchet MS"/>
                <a:cs typeface="Trebuchet MS"/>
              </a:rPr>
              <a:t>, для этого необходимо </a:t>
            </a:r>
            <a:r>
              <a:rPr sz="1100" dirty="0">
                <a:latin typeface="Trebuchet MS"/>
                <a:cs typeface="Trebuchet MS"/>
              </a:rPr>
              <a:t>в  </a:t>
            </a:r>
            <a:r>
              <a:rPr sz="1100" spc="-5" dirty="0">
                <a:latin typeface="Trebuchet MS"/>
                <a:cs typeface="Trebuchet MS"/>
              </a:rPr>
              <a:t>декабре </a:t>
            </a:r>
            <a:r>
              <a:rPr sz="1100" dirty="0">
                <a:latin typeface="Trebuchet MS"/>
                <a:cs typeface="Trebuchet MS"/>
              </a:rPr>
              <a:t>и в </a:t>
            </a:r>
            <a:r>
              <a:rPr sz="1100" spc="-5" dirty="0">
                <a:latin typeface="Trebuchet MS"/>
                <a:cs typeface="Trebuchet MS"/>
              </a:rPr>
              <a:t>июне направить на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support-m9@rtcomm.ru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  <a:hlinkClick r:id="rId2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список авторизованных специалистов  Пользователей (не более </a:t>
            </a:r>
            <a:r>
              <a:rPr sz="1100" dirty="0">
                <a:latin typeface="Trebuchet MS"/>
                <a:cs typeface="Trebuchet MS"/>
              </a:rPr>
              <a:t>3 </a:t>
            </a:r>
            <a:r>
              <a:rPr sz="1100" spc="-5" dirty="0">
                <a:latin typeface="Trebuchet MS"/>
                <a:cs typeface="Trebuchet MS"/>
              </a:rPr>
              <a:t>(трёх)) на внесение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постоянный список на </a:t>
            </a:r>
            <a:r>
              <a:rPr sz="1100" dirty="0">
                <a:latin typeface="Trebuchet MS"/>
                <a:cs typeface="Trebuchet MS"/>
              </a:rPr>
              <a:t>проход в </a:t>
            </a:r>
            <a:r>
              <a:rPr sz="1100" spc="-5" dirty="0">
                <a:latin typeface="Trebuchet MS"/>
                <a:cs typeface="Trebuchet MS"/>
              </a:rPr>
              <a:t>здание</a:t>
            </a:r>
            <a:r>
              <a:rPr sz="1100" spc="4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М9.</a:t>
            </a:r>
            <a:endParaRPr sz="1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0849B"/>
              </a:buClr>
              <a:buFont typeface="Trebuchet MS"/>
              <a:buAutoNum type="arabicPeriod" startAt="5"/>
            </a:pPr>
            <a:endParaRPr sz="1050" dirty="0">
              <a:latin typeface="Trebuchet MS"/>
              <a:cs typeface="Trebuchet MS"/>
            </a:endParaRPr>
          </a:p>
          <a:p>
            <a:pPr marL="461645" indent="-449580">
              <a:lnSpc>
                <a:spcPts val="1405"/>
              </a:lnSpc>
              <a:buClr>
                <a:srgbClr val="30849B"/>
              </a:buClr>
              <a:buSzPct val="109090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b="1" dirty="0">
                <a:latin typeface="Trebuchet MS"/>
                <a:cs typeface="Trebuchet MS"/>
              </a:rPr>
              <a:t>Для установки </a:t>
            </a:r>
            <a:r>
              <a:rPr sz="1100" b="1" spc="-5" dirty="0">
                <a:latin typeface="Trebuchet MS"/>
                <a:cs typeface="Trebuchet MS"/>
              </a:rPr>
              <a:t>оборудования необходимо</a:t>
            </a:r>
            <a:r>
              <a:rPr sz="1100" b="1" spc="-2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иметь:</a:t>
            </a:r>
            <a:endParaRPr sz="1100" dirty="0">
              <a:latin typeface="Trebuchet MS"/>
              <a:cs typeface="Trebuchet MS"/>
            </a:endParaRPr>
          </a:p>
          <a:p>
            <a:pPr marL="556260" indent="-95250">
              <a:lnSpc>
                <a:spcPts val="1270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кабель электропитания для PDU на 220 Вольт, </a:t>
            </a:r>
            <a:r>
              <a:rPr sz="1100" b="1" dirty="0">
                <a:latin typeface="Trebuchet MS"/>
                <a:cs typeface="Trebuchet MS"/>
              </a:rPr>
              <a:t>тип </a:t>
            </a:r>
            <a:r>
              <a:rPr sz="1100" b="1" spc="-5" dirty="0">
                <a:latin typeface="Trebuchet MS"/>
                <a:cs typeface="Trebuchet MS"/>
              </a:rPr>
              <a:t>вилки</a:t>
            </a:r>
            <a:r>
              <a:rPr sz="1100" b="1" spc="2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C14</a:t>
            </a:r>
            <a:r>
              <a:rPr sz="1100" spc="-5" dirty="0">
                <a:latin typeface="Trebuchet MS"/>
                <a:cs typeface="Trebuchet MS"/>
              </a:rPr>
              <a:t>;</a:t>
            </a:r>
            <a:endParaRPr sz="1100" dirty="0">
              <a:latin typeface="Trebuchet MS"/>
              <a:cs typeface="Trebuchet MS"/>
            </a:endParaRPr>
          </a:p>
          <a:p>
            <a:pPr marL="556260" indent="-95250">
              <a:lnSpc>
                <a:spcPts val="1275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салазки (рельсы) для установки серверов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стойки </a:t>
            </a:r>
            <a:r>
              <a:rPr sz="1100" dirty="0">
                <a:latin typeface="Trebuchet MS"/>
                <a:cs typeface="Trebuchet MS"/>
              </a:rPr>
              <a:t>с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параметрами:</a:t>
            </a:r>
            <a:endParaRPr sz="1100" dirty="0">
              <a:latin typeface="Trebuchet MS"/>
              <a:cs typeface="Trebuchet MS"/>
            </a:endParaRPr>
          </a:p>
          <a:p>
            <a:pPr marL="461645">
              <a:lnSpc>
                <a:spcPts val="1415"/>
              </a:lnSpc>
            </a:pPr>
            <a:r>
              <a:rPr sz="1200" b="1" spc="-5" dirty="0">
                <a:latin typeface="Trebuchet MS"/>
                <a:cs typeface="Trebuchet MS"/>
              </a:rPr>
              <a:t>ширина </a:t>
            </a:r>
            <a:r>
              <a:rPr sz="1200" b="1" dirty="0">
                <a:latin typeface="Trebuchet MS"/>
                <a:cs typeface="Trebuchet MS"/>
              </a:rPr>
              <a:t>19 </a:t>
            </a:r>
            <a:r>
              <a:rPr sz="1200" b="1" spc="-5" dirty="0">
                <a:latin typeface="Trebuchet MS"/>
                <a:cs typeface="Trebuchet MS"/>
              </a:rPr>
              <a:t>дюймов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глубина </a:t>
            </a:r>
            <a:r>
              <a:rPr sz="1200" b="1" dirty="0">
                <a:latin typeface="Trebuchet MS"/>
                <a:cs typeface="Trebuchet MS"/>
              </a:rPr>
              <a:t>1070 </a:t>
            </a:r>
            <a:r>
              <a:rPr sz="1200" b="1" spc="-5" dirty="0">
                <a:latin typeface="Trebuchet MS"/>
                <a:cs typeface="Trebuchet MS"/>
              </a:rPr>
              <a:t>мм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высота</a:t>
            </a:r>
            <a:r>
              <a:rPr sz="1200" b="1" spc="5" dirty="0">
                <a:latin typeface="Trebuchet MS"/>
                <a:cs typeface="Trebuchet MS"/>
              </a:rPr>
              <a:t> </a:t>
            </a:r>
            <a:r>
              <a:rPr sz="1200" b="1" spc="-5" dirty="0">
                <a:latin typeface="Trebuchet MS"/>
                <a:cs typeface="Trebuchet MS"/>
              </a:rPr>
              <a:t>48U.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Рисунок 11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6700" y="1424685"/>
            <a:ext cx="5804535" cy="1609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9370" marR="5080" indent="-872490">
              <a:lnSpc>
                <a:spcPct val="1113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30849B"/>
                </a:solidFill>
                <a:latin typeface="Trebuchet MS"/>
                <a:cs typeface="Trebuchet MS"/>
              </a:rPr>
              <a:t>Форма заявки </a:t>
            </a:r>
            <a:r>
              <a:rPr sz="1500" b="1" dirty="0">
                <a:solidFill>
                  <a:srgbClr val="30849B"/>
                </a:solidFill>
                <a:latin typeface="Trebuchet MS"/>
                <a:cs typeface="Trebuchet MS"/>
              </a:rPr>
              <a:t>на посещение </a:t>
            </a:r>
            <a:r>
              <a:rPr sz="1500" b="1" spc="-5" dirty="0">
                <a:solidFill>
                  <a:srgbClr val="30849B"/>
                </a:solidFill>
                <a:latin typeface="Trebuchet MS"/>
                <a:cs typeface="Trebuchet MS"/>
              </a:rPr>
              <a:t>ЦОД </a:t>
            </a:r>
            <a:r>
              <a:rPr sz="1500" b="1" spc="5" dirty="0">
                <a:solidFill>
                  <a:srgbClr val="30849B"/>
                </a:solidFill>
                <a:latin typeface="Trebuchet MS"/>
                <a:cs typeface="Trebuchet MS"/>
              </a:rPr>
              <a:t>М9 </a:t>
            </a:r>
            <a:r>
              <a:rPr sz="1500" b="1" dirty="0">
                <a:solidFill>
                  <a:srgbClr val="30849B"/>
                </a:solidFill>
                <a:latin typeface="Trebuchet MS"/>
                <a:cs typeface="Trebuchet MS"/>
              </a:rPr>
              <a:t>и </a:t>
            </a:r>
            <a:r>
              <a:rPr sz="1500" b="1" spc="-5" dirty="0">
                <a:solidFill>
                  <a:srgbClr val="30849B"/>
                </a:solidFill>
                <a:latin typeface="Trebuchet MS"/>
                <a:cs typeface="Trebuchet MS"/>
              </a:rPr>
              <a:t>проведение </a:t>
            </a:r>
            <a:r>
              <a:rPr sz="1500" b="1" dirty="0">
                <a:solidFill>
                  <a:srgbClr val="30849B"/>
                </a:solidFill>
                <a:latin typeface="Trebuchet MS"/>
                <a:cs typeface="Trebuchet MS"/>
              </a:rPr>
              <a:t>работ  </a:t>
            </a:r>
            <a:r>
              <a:rPr sz="1500" b="1" spc="-5" dirty="0">
                <a:latin typeface="Trebuchet MS"/>
                <a:cs typeface="Trebuchet MS"/>
              </a:rPr>
              <a:t>(высылается </a:t>
            </a:r>
            <a:r>
              <a:rPr sz="1500" b="1" dirty="0">
                <a:latin typeface="Trebuchet MS"/>
                <a:cs typeface="Trebuchet MS"/>
              </a:rPr>
              <a:t>на </a:t>
            </a:r>
            <a:r>
              <a:rPr sz="15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support-m9@rtcomm.ru</a:t>
            </a:r>
            <a:r>
              <a:rPr sz="1500" spc="-5" dirty="0">
                <a:latin typeface="Trebuchet MS"/>
                <a:cs typeface="Trebuchet MS"/>
              </a:rPr>
              <a:t>)</a:t>
            </a:r>
            <a:endParaRPr sz="1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828290" algn="l"/>
                <a:tab pos="4705350" algn="l"/>
              </a:tabLst>
            </a:pPr>
            <a:r>
              <a:rPr sz="1400" spc="-5" dirty="0">
                <a:latin typeface="Trebuchet MS"/>
                <a:cs typeface="Trebuchet MS"/>
              </a:rPr>
              <a:t>1.</a:t>
            </a:r>
            <a:r>
              <a:rPr sz="140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Компания: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, </a:t>
            </a:r>
            <a:r>
              <a:rPr sz="1400" spc="-5" dirty="0">
                <a:latin typeface="Trebuchet MS"/>
                <a:cs typeface="Trebuchet MS"/>
              </a:rPr>
              <a:t>договор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N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rebuchet MS"/>
                <a:cs typeface="Trebuchet MS"/>
              </a:rPr>
              <a:t>2.</a:t>
            </a:r>
            <a:endParaRPr sz="1400">
              <a:latin typeface="Trebuchet MS"/>
              <a:cs typeface="Trebuchet MS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81760" y="3240658"/>
          <a:ext cx="6306185" cy="838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3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099">
                <a:tc>
                  <a:txBody>
                    <a:bodyPr/>
                    <a:lstStyle/>
                    <a:p>
                      <a:pPr marL="111125">
                        <a:lnSpc>
                          <a:spcPts val="15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№</a:t>
                      </a:r>
                      <a:r>
                        <a:rPr sz="14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dirty="0">
                          <a:latin typeface="Trebuchet MS"/>
                          <a:cs typeface="Trebuchet MS"/>
                        </a:rPr>
                        <a:t>п/п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ФИО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5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Гражданство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spc="-5" dirty="0">
                          <a:latin typeface="Trebuchet MS"/>
                          <a:cs typeface="Trebuchet MS"/>
                        </a:rPr>
                        <a:t>Номер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паспорта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spc="-5" dirty="0">
                          <a:latin typeface="Trebuchet MS"/>
                          <a:cs typeface="Trebuchet MS"/>
                        </a:rPr>
                        <a:t>Группа</a:t>
                      </a:r>
                      <a:r>
                        <a:rPr sz="1400" spc="-10" dirty="0">
                          <a:latin typeface="Trebuchet MS"/>
                          <a:cs typeface="Trebuchet MS"/>
                        </a:rPr>
                        <a:t> по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Trebuchet MS"/>
                          <a:cs typeface="Trebuchet MS"/>
                        </a:rPr>
                        <a:t>электробезопасности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в</a:t>
                      </a:r>
                      <a:r>
                        <a:rPr sz="14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spc="-5" dirty="0">
                          <a:latin typeface="Trebuchet MS"/>
                          <a:cs typeface="Trebuchet MS"/>
                        </a:rPr>
                        <a:t>алфавитном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порядке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</a:pPr>
                      <a:r>
                        <a:rPr sz="1400" spc="-5" dirty="0">
                          <a:latin typeface="Trebuchet MS"/>
                          <a:cs typeface="Trebuchet MS"/>
                        </a:rPr>
                        <a:t>Россия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ts val="1520"/>
                        </a:lnSpc>
                      </a:pPr>
                      <a:r>
                        <a:rPr sz="1400" spc="-5" dirty="0">
                          <a:latin typeface="Trebuchet MS"/>
                          <a:cs typeface="Trebuchet MS"/>
                        </a:rPr>
                        <a:t>только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  <a:p>
                      <a:pPr marL="271145">
                        <a:lnSpc>
                          <a:spcPts val="1650"/>
                        </a:lnSpc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номер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916228" y="2203957"/>
            <a:ext cx="6554470" cy="0"/>
          </a:xfrm>
          <a:custGeom>
            <a:avLst/>
            <a:gdLst/>
            <a:ahLst/>
            <a:cxnLst/>
            <a:rect l="l" t="t" r="r" b="b"/>
            <a:pathLst>
              <a:path w="6554470">
                <a:moveTo>
                  <a:pt x="0" y="0"/>
                </a:moveTo>
                <a:lnTo>
                  <a:pt x="655447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3180" y="2200910"/>
            <a:ext cx="0" cy="5394960"/>
          </a:xfrm>
          <a:custGeom>
            <a:avLst/>
            <a:gdLst/>
            <a:ahLst/>
            <a:cxnLst/>
            <a:rect l="l" t="t" r="r" b="b"/>
            <a:pathLst>
              <a:path h="5394959">
                <a:moveTo>
                  <a:pt x="0" y="0"/>
                </a:moveTo>
                <a:lnTo>
                  <a:pt x="0" y="539445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0132" y="7595361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0132" y="7595361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6228" y="7598409"/>
            <a:ext cx="6554470" cy="0"/>
          </a:xfrm>
          <a:custGeom>
            <a:avLst/>
            <a:gdLst/>
            <a:ahLst/>
            <a:cxnLst/>
            <a:rect l="l" t="t" r="r" b="b"/>
            <a:pathLst>
              <a:path w="6554470">
                <a:moveTo>
                  <a:pt x="0" y="0"/>
                </a:moveTo>
                <a:lnTo>
                  <a:pt x="655447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73696" y="2200910"/>
            <a:ext cx="0" cy="5394960"/>
          </a:xfrm>
          <a:custGeom>
            <a:avLst/>
            <a:gdLst/>
            <a:ahLst/>
            <a:cxnLst/>
            <a:rect l="l" t="t" r="r" b="b"/>
            <a:pathLst>
              <a:path h="5394959">
                <a:moveTo>
                  <a:pt x="0" y="0"/>
                </a:moveTo>
                <a:lnTo>
                  <a:pt x="0" y="539445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70647" y="7595361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70647" y="7595361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68120" y="4465446"/>
            <a:ext cx="6343650" cy="4326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2735" indent="-212090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293370" algn="l"/>
                <a:tab pos="2569845" algn="l"/>
                <a:tab pos="2941955" algn="l"/>
                <a:tab pos="3551554" algn="l"/>
                <a:tab pos="4030345" algn="l"/>
                <a:tab pos="4375150" algn="l"/>
              </a:tabLst>
            </a:pPr>
            <a:r>
              <a:rPr sz="1400" dirty="0">
                <a:latin typeface="Trebuchet MS"/>
                <a:cs typeface="Trebuchet MS"/>
              </a:rPr>
              <a:t>Дата и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время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прибытия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/20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г.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AutoNum type="arabicPeriod" startAt="3"/>
            </a:pPr>
            <a:endParaRPr sz="1350" dirty="0">
              <a:latin typeface="Trebuchet MS"/>
              <a:cs typeface="Trebuchet MS"/>
            </a:endParaRPr>
          </a:p>
          <a:p>
            <a:pPr marL="81280">
              <a:lnSpc>
                <a:spcPct val="100000"/>
              </a:lnSpc>
              <a:tabLst>
                <a:tab pos="4091304" algn="l"/>
                <a:tab pos="4436745" algn="l"/>
              </a:tabLst>
            </a:pPr>
            <a:r>
              <a:rPr sz="1400" spc="-5" dirty="0">
                <a:latin typeface="Trebuchet MS"/>
                <a:cs typeface="Trebuchet MS"/>
              </a:rPr>
              <a:t>Ориентировочное время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проведения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работ: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ч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мин.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350" dirty="0">
              <a:latin typeface="Trebuchet MS"/>
              <a:cs typeface="Trebuchet MS"/>
            </a:endParaRPr>
          </a:p>
          <a:p>
            <a:pPr marL="292735" indent="-212090">
              <a:lnSpc>
                <a:spcPts val="1650"/>
              </a:lnSpc>
              <a:spcBef>
                <a:spcPts val="5"/>
              </a:spcBef>
              <a:buAutoNum type="arabicPeriod" startAt="4"/>
              <a:tabLst>
                <a:tab pos="293370" algn="l"/>
              </a:tabLst>
            </a:pPr>
            <a:r>
              <a:rPr sz="1400" dirty="0">
                <a:latin typeface="Trebuchet MS"/>
                <a:cs typeface="Trebuchet MS"/>
              </a:rPr>
              <a:t>Цель </a:t>
            </a:r>
            <a:r>
              <a:rPr sz="1400" spc="-5" dirty="0">
                <a:latin typeface="Trebuchet MS"/>
                <a:cs typeface="Trebuchet MS"/>
              </a:rPr>
              <a:t>посещения </a:t>
            </a:r>
            <a:r>
              <a:rPr sz="1400" dirty="0">
                <a:latin typeface="Trebuchet MS"/>
                <a:cs typeface="Trebuchet MS"/>
              </a:rPr>
              <a:t>(</a:t>
            </a:r>
            <a:r>
              <a:rPr sz="1400" i="1" dirty="0">
                <a:latin typeface="Trebuchet MS"/>
                <a:cs typeface="Trebuchet MS"/>
              </a:rPr>
              <a:t>указать</a:t>
            </a:r>
            <a:r>
              <a:rPr sz="1400" i="1" spc="-10" dirty="0">
                <a:latin typeface="Trebuchet MS"/>
                <a:cs typeface="Trebuchet MS"/>
              </a:rPr>
              <a:t> </a:t>
            </a:r>
            <a:r>
              <a:rPr sz="1400" i="1" spc="-5" dirty="0">
                <a:latin typeface="Trebuchet MS"/>
                <a:cs typeface="Trebuchet MS"/>
              </a:rPr>
              <a:t>нужную</a:t>
            </a:r>
            <a:r>
              <a:rPr sz="1400" spc="-5" dirty="0">
                <a:latin typeface="Trebuchet MS"/>
                <a:cs typeface="Trebuchet MS"/>
              </a:rPr>
              <a:t>)</a:t>
            </a:r>
            <a:endParaRPr sz="1400" dirty="0">
              <a:latin typeface="Trebuchet MS"/>
              <a:cs typeface="Trebuchet MS"/>
            </a:endParaRPr>
          </a:p>
          <a:p>
            <a:pPr marL="559435" lvl="1" indent="-119380">
              <a:lnSpc>
                <a:spcPts val="1625"/>
              </a:lnSpc>
              <a:buChar char="-"/>
              <a:tabLst>
                <a:tab pos="560070" algn="l"/>
              </a:tabLst>
            </a:pPr>
            <a:r>
              <a:rPr sz="1400" spc="-5" dirty="0">
                <a:latin typeface="Trebuchet MS"/>
                <a:cs typeface="Trebuchet MS"/>
              </a:rPr>
              <a:t>настройка оборудования</a:t>
            </a:r>
            <a:endParaRPr sz="1400" dirty="0">
              <a:latin typeface="Trebuchet MS"/>
              <a:cs typeface="Trebuchet MS"/>
            </a:endParaRPr>
          </a:p>
          <a:p>
            <a:pPr marL="559435" lvl="1" indent="-119380">
              <a:lnSpc>
                <a:spcPts val="1625"/>
              </a:lnSpc>
              <a:buChar char="-"/>
              <a:tabLst>
                <a:tab pos="560070" algn="l"/>
              </a:tabLst>
            </a:pPr>
            <a:r>
              <a:rPr sz="1400" dirty="0">
                <a:latin typeface="Trebuchet MS"/>
                <a:cs typeface="Trebuchet MS"/>
              </a:rPr>
              <a:t>изменение </a:t>
            </a:r>
            <a:r>
              <a:rPr sz="1400" spc="-5" dirty="0">
                <a:latin typeface="Trebuchet MS"/>
                <a:cs typeface="Trebuchet MS"/>
              </a:rPr>
              <a:t>конфигурации оборудования</a:t>
            </a:r>
            <a:endParaRPr sz="1400" dirty="0">
              <a:latin typeface="Trebuchet MS"/>
              <a:cs typeface="Trebuchet MS"/>
            </a:endParaRPr>
          </a:p>
          <a:p>
            <a:pPr marL="559435" lvl="1" indent="-119380">
              <a:lnSpc>
                <a:spcPts val="1625"/>
              </a:lnSpc>
              <a:buChar char="-"/>
              <a:tabLst>
                <a:tab pos="560070" algn="l"/>
              </a:tabLst>
            </a:pPr>
            <a:r>
              <a:rPr sz="1400" spc="-5" dirty="0">
                <a:latin typeface="Trebuchet MS"/>
                <a:cs typeface="Trebuchet MS"/>
              </a:rPr>
              <a:t>вынос оборудования:</a:t>
            </a:r>
            <a:endParaRPr sz="1400" dirty="0">
              <a:latin typeface="Trebuchet MS"/>
              <a:cs typeface="Trebuchet MS"/>
            </a:endParaRPr>
          </a:p>
          <a:p>
            <a:pPr marL="440690">
              <a:lnSpc>
                <a:spcPts val="1625"/>
              </a:lnSpc>
              <a:tabLst>
                <a:tab pos="3407410" algn="l"/>
                <a:tab pos="5980430" algn="l"/>
              </a:tabLst>
            </a:pP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</a:t>
            </a:r>
            <a:r>
              <a:rPr sz="1400" spc="-8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 dirty="0">
              <a:latin typeface="Times New Roman"/>
              <a:cs typeface="Times New Roman"/>
            </a:endParaRPr>
          </a:p>
          <a:p>
            <a:pPr marL="559435" lvl="1" indent="-119380">
              <a:lnSpc>
                <a:spcPts val="1625"/>
              </a:lnSpc>
              <a:buChar char="-"/>
              <a:tabLst>
                <a:tab pos="560070" algn="l"/>
              </a:tabLst>
            </a:pPr>
            <a:r>
              <a:rPr sz="1400" spc="-5" dirty="0">
                <a:latin typeface="Trebuchet MS"/>
                <a:cs typeface="Trebuchet MS"/>
              </a:rPr>
              <a:t>внос оборудования:</a:t>
            </a:r>
            <a:endParaRPr sz="1400" dirty="0">
              <a:latin typeface="Trebuchet MS"/>
              <a:cs typeface="Trebuchet MS"/>
            </a:endParaRPr>
          </a:p>
          <a:p>
            <a:pPr marL="440690">
              <a:lnSpc>
                <a:spcPts val="1625"/>
              </a:lnSpc>
              <a:tabLst>
                <a:tab pos="3407410" algn="l"/>
              </a:tabLst>
            </a:pP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 </a:t>
            </a:r>
            <a:r>
              <a:rPr sz="1400" dirty="0">
                <a:latin typeface="Trebuchet MS"/>
                <a:cs typeface="Trebuchet MS"/>
              </a:rPr>
              <a:t>паспортная </a:t>
            </a:r>
            <a:r>
              <a:rPr sz="1400" spc="-5" dirty="0">
                <a:latin typeface="Trebuchet MS"/>
                <a:cs typeface="Trebuchet MS"/>
              </a:rPr>
              <a:t>мощность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БП</a:t>
            </a:r>
          </a:p>
          <a:p>
            <a:pPr marL="440690">
              <a:lnSpc>
                <a:spcPts val="1620"/>
              </a:lnSpc>
              <a:tabLst>
                <a:tab pos="998219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W,</a:t>
            </a:r>
          </a:p>
          <a:p>
            <a:pPr marL="440690">
              <a:lnSpc>
                <a:spcPts val="1630"/>
              </a:lnSpc>
              <a:tabLst>
                <a:tab pos="2779395" algn="l"/>
              </a:tabLst>
            </a:pP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 dirty="0">
              <a:latin typeface="Times New Roman"/>
              <a:cs typeface="Times New Roman"/>
            </a:endParaRPr>
          </a:p>
          <a:p>
            <a:pPr marL="313690" indent="-212090">
              <a:lnSpc>
                <a:spcPts val="1655"/>
              </a:lnSpc>
              <a:buAutoNum type="arabicPeriod" startAt="5"/>
              <a:tabLst>
                <a:tab pos="314325" algn="l"/>
              </a:tabLst>
            </a:pPr>
            <a:r>
              <a:rPr sz="1400" spc="-5" dirty="0">
                <a:latin typeface="Trebuchet MS"/>
                <a:cs typeface="Trebuchet MS"/>
              </a:rPr>
              <a:t>Акты (нужное отметить): Предоставляются </a:t>
            </a:r>
            <a:r>
              <a:rPr sz="1400" dirty="0">
                <a:latin typeface="Trebuchet MS"/>
                <a:cs typeface="Trebuchet MS"/>
              </a:rPr>
              <a:t>клиентом* / </a:t>
            </a:r>
            <a:r>
              <a:rPr sz="1400" spc="-5" dirty="0">
                <a:latin typeface="Trebuchet MS"/>
                <a:cs typeface="Trebuchet MS"/>
              </a:rPr>
              <a:t>Не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требуются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 dirty="0">
              <a:latin typeface="Trebuchet MS"/>
              <a:cs typeface="Trebuchet MS"/>
            </a:endParaRPr>
          </a:p>
          <a:p>
            <a:pPr marL="12700" marR="5080">
              <a:lnSpc>
                <a:spcPts val="1510"/>
              </a:lnSpc>
            </a:pPr>
            <a:r>
              <a:rPr sz="1300" b="1" spc="-5" dirty="0">
                <a:latin typeface="Trebuchet MS"/>
                <a:cs typeface="Trebuchet MS"/>
              </a:rPr>
              <a:t>*При передаче оборудования на сохранность или возврате оборудования в  Дата-центр Клиенту необходимо предоставить </a:t>
            </a:r>
            <a:r>
              <a:rPr sz="1300" b="1" spc="-10" dirty="0">
                <a:latin typeface="Trebuchet MS"/>
                <a:cs typeface="Trebuchet MS"/>
              </a:rPr>
              <a:t>заполненные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Акты с </a:t>
            </a:r>
            <a:r>
              <a:rPr sz="1300" b="1" spc="-10" dirty="0">
                <a:solidFill>
                  <a:srgbClr val="FF0000"/>
                </a:solidFill>
                <a:latin typeface="Trebuchet MS"/>
                <a:cs typeface="Trebuchet MS"/>
              </a:rPr>
              <a:t>печатями 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и подписями в 2 (двух)</a:t>
            </a:r>
            <a:r>
              <a:rPr sz="1300" b="1" spc="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экземплярах</a:t>
            </a:r>
            <a:r>
              <a:rPr sz="1300" b="1" spc="-5" dirty="0"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 dirty="0">
              <a:latin typeface="Trebuchet MS"/>
              <a:cs typeface="Trebuchet M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Рисунок 20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373" y="452627"/>
            <a:ext cx="5189220" cy="57340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>
                <a:latin typeface="Trebuchet MS"/>
                <a:cs typeface="Trebuchet MS"/>
              </a:rPr>
              <a:t>ОАО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51201" y="1286509"/>
            <a:ext cx="4064000" cy="236220"/>
          </a:xfrm>
          <a:prstGeom prst="rect">
            <a:avLst/>
          </a:prstGeom>
          <a:solidFill>
            <a:srgbClr val="800080"/>
          </a:solidFill>
        </p:spPr>
        <p:txBody>
          <a:bodyPr vert="horz" wrap="square" lIns="0" tIns="0" rIns="0" bIns="0" rtlCol="0">
            <a:spAutoFit/>
          </a:bodyPr>
          <a:lstStyle/>
          <a:p>
            <a:pPr marL="60960">
              <a:lnSpc>
                <a:spcPts val="1750"/>
              </a:lnSpc>
            </a:pP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Регламент посещения Дата-центра</a:t>
            </a:r>
            <a:r>
              <a:rPr sz="1600" b="1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M10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1606041"/>
            <a:ext cx="6371590" cy="7373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rebuchet MS"/>
                <a:cs typeface="Trebuchet MS"/>
              </a:rPr>
              <a:t>Москва, ул. Сущевский </a:t>
            </a:r>
            <a:r>
              <a:rPr sz="1600" b="1" spc="-10" dirty="0">
                <a:latin typeface="Trebuchet MS"/>
                <a:cs typeface="Trebuchet MS"/>
              </a:rPr>
              <a:t>Вал,</a:t>
            </a:r>
            <a:r>
              <a:rPr sz="1600" b="1" spc="25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д.26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spcBef>
                <a:spcPts val="5"/>
              </a:spcBef>
              <a:buClr>
                <a:srgbClr val="660066"/>
              </a:buClr>
              <a:buAutoNum type="arabicPeriod"/>
              <a:tabLst>
                <a:tab pos="461645" algn="l"/>
                <a:tab pos="462280" algn="l"/>
              </a:tabLst>
            </a:pPr>
            <a:r>
              <a:rPr sz="1200" b="1" spc="-5" dirty="0">
                <a:latin typeface="Trebuchet MS"/>
                <a:cs typeface="Trebuchet MS"/>
              </a:rPr>
              <a:t>Время посещения</a:t>
            </a:r>
            <a:r>
              <a:rPr sz="1200" spc="-5" dirty="0">
                <a:latin typeface="Trebuchet MS"/>
                <a:cs typeface="Trebuchet MS"/>
              </a:rPr>
              <a:t>, доставки </a:t>
            </a:r>
            <a:r>
              <a:rPr sz="1200" dirty="0">
                <a:latin typeface="Trebuchet MS"/>
                <a:cs typeface="Trebuchet MS"/>
              </a:rPr>
              <a:t>и </a:t>
            </a:r>
            <a:r>
              <a:rPr sz="1200" spc="-5" dirty="0">
                <a:latin typeface="Trebuchet MS"/>
                <a:cs typeface="Trebuchet MS"/>
              </a:rPr>
              <a:t>проведения работ: </a:t>
            </a:r>
            <a:r>
              <a:rPr sz="1200" dirty="0">
                <a:latin typeface="Trebuchet MS"/>
                <a:cs typeface="Trebuchet MS"/>
              </a:rPr>
              <a:t>пн-пт: с </a:t>
            </a:r>
            <a:r>
              <a:rPr sz="1200" spc="-5" dirty="0">
                <a:latin typeface="Trebuchet MS"/>
                <a:cs typeface="Trebuchet MS"/>
              </a:rPr>
              <a:t>9:30 до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18:00.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660066"/>
              </a:buClr>
              <a:buFont typeface="Trebuchet MS"/>
              <a:buAutoNum type="arabicPeriod"/>
            </a:pPr>
            <a:endParaRPr sz="1200">
              <a:latin typeface="Trebuchet MS"/>
              <a:cs typeface="Trebuchet MS"/>
            </a:endParaRPr>
          </a:p>
          <a:p>
            <a:pPr marL="12700" marR="1340485">
              <a:lnSpc>
                <a:spcPts val="1280"/>
              </a:lnSpc>
              <a:buClr>
                <a:srgbClr val="660066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Основание для посещения </a:t>
            </a:r>
            <a:r>
              <a:rPr sz="1100" dirty="0">
                <a:latin typeface="Trebuchet MS"/>
                <a:cs typeface="Trebuchet MS"/>
              </a:rPr>
              <a:t>– </a:t>
            </a:r>
            <a:r>
              <a:rPr sz="1100" b="1" spc="-5" dirty="0">
                <a:latin typeface="Trebuchet MS"/>
                <a:cs typeface="Trebuchet MS"/>
              </a:rPr>
              <a:t>Заявка </a:t>
            </a:r>
            <a:r>
              <a:rPr sz="1100" b="1" dirty="0">
                <a:latin typeface="Trebuchet MS"/>
                <a:cs typeface="Trebuchet MS"/>
              </a:rPr>
              <a:t>по Форме М10 </a:t>
            </a:r>
            <a:r>
              <a:rPr sz="1100" b="1" spc="-5" dirty="0">
                <a:latin typeface="Trebuchet MS"/>
                <a:cs typeface="Trebuchet MS"/>
              </a:rPr>
              <a:t>(с.6)</a:t>
            </a:r>
            <a:r>
              <a:rPr sz="1100" spc="-5" dirty="0">
                <a:latin typeface="Trebuchet MS"/>
                <a:cs typeface="Trebuchet MS"/>
              </a:rPr>
              <a:t>, принятая на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60066"/>
              </a:buClr>
              <a:buFont typeface="Trebuchet MS"/>
              <a:buAutoNum type="arabicPeriod"/>
            </a:pPr>
            <a:endParaRPr sz="100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660066"/>
              </a:buClr>
              <a:buSzPct val="109090"/>
              <a:buAutoNum type="arabicPeriod"/>
              <a:tabLst>
                <a:tab pos="461645" algn="l"/>
                <a:tab pos="462280" algn="l"/>
              </a:tabLst>
            </a:pPr>
            <a:r>
              <a:rPr sz="1100" b="1" spc="-5" dirty="0">
                <a:latin typeface="Trebuchet MS"/>
                <a:cs typeface="Trebuchet MS"/>
              </a:rPr>
              <a:t>Время отправления</a:t>
            </a:r>
            <a:r>
              <a:rPr sz="1100" b="1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заявок:</a:t>
            </a:r>
            <a:endParaRPr sz="1100">
              <a:latin typeface="Trebuchet MS"/>
              <a:cs typeface="Trebuchet MS"/>
            </a:endParaRPr>
          </a:p>
          <a:p>
            <a:pPr marL="1155065" marR="180340" lvl="1" indent="-228600">
              <a:lnSpc>
                <a:spcPts val="1270"/>
              </a:lnSpc>
              <a:spcBef>
                <a:spcPts val="100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spc="-5" dirty="0">
                <a:latin typeface="Trebuchet MS"/>
                <a:cs typeface="Trebuchet MS"/>
              </a:rPr>
              <a:t>не менее </a:t>
            </a:r>
            <a:r>
              <a:rPr sz="1100" dirty="0">
                <a:latin typeface="Trebuchet MS"/>
                <a:cs typeface="Trebuchet MS"/>
              </a:rPr>
              <a:t>чем </a:t>
            </a:r>
            <a:r>
              <a:rPr sz="1100" spc="-5" dirty="0">
                <a:latin typeface="Trebuchet MS"/>
                <a:cs typeface="Trebuchet MS"/>
              </a:rPr>
              <a:t>за </a:t>
            </a:r>
            <a:r>
              <a:rPr sz="1100" dirty="0">
                <a:latin typeface="Trebuchet MS"/>
                <a:cs typeface="Trebuchet MS"/>
              </a:rPr>
              <a:t>3 часа </a:t>
            </a:r>
            <a:r>
              <a:rPr sz="1100" spc="-5" dirty="0">
                <a:latin typeface="Trebuchet MS"/>
                <a:cs typeface="Trebuchet MS"/>
              </a:rPr>
              <a:t>до посещения, но не позднее 17.30 </a:t>
            </a:r>
            <a:r>
              <a:rPr sz="1100" dirty="0">
                <a:latin typeface="Trebuchet MS"/>
                <a:cs typeface="Trebuchet MS"/>
              </a:rPr>
              <a:t>пн-чт </a:t>
            </a:r>
            <a:r>
              <a:rPr sz="1100" spc="-5" dirty="0">
                <a:latin typeface="Trebuchet MS"/>
                <a:cs typeface="Trebuchet MS"/>
              </a:rPr>
              <a:t>или 16.00 </a:t>
            </a:r>
            <a:r>
              <a:rPr sz="1100" dirty="0">
                <a:latin typeface="Trebuchet MS"/>
                <a:cs typeface="Trebuchet MS"/>
              </a:rPr>
              <a:t>в  пт.</a:t>
            </a:r>
            <a:endParaRPr sz="1100">
              <a:latin typeface="Trebuchet MS"/>
              <a:cs typeface="Trebuchet MS"/>
            </a:endParaRPr>
          </a:p>
          <a:p>
            <a:pPr marL="1155065" marR="86995" lvl="1" indent="-228600">
              <a:lnSpc>
                <a:spcPct val="96800"/>
              </a:lnSpc>
              <a:spcBef>
                <a:spcPts val="45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экстренных случаях возможно оперативное оформление разового пропуска  для посещения ЦОД (время оформления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выдачи пропуска от 20-ти минут до  </a:t>
            </a:r>
            <a:r>
              <a:rPr sz="1100" dirty="0">
                <a:latin typeface="Trebuchet MS"/>
                <a:cs typeface="Trebuchet MS"/>
              </a:rPr>
              <a:t>2-х </a:t>
            </a:r>
            <a:r>
              <a:rPr sz="1100" spc="-5" dirty="0">
                <a:latin typeface="Trebuchet MS"/>
                <a:cs typeface="Trebuchet MS"/>
              </a:rPr>
              <a:t>часов,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зависимости от присутствия руководства</a:t>
            </a:r>
            <a:r>
              <a:rPr sz="1100" spc="2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ММТ10).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ts val="1270"/>
              </a:lnSpc>
            </a:pP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ответном письме дежурный сообщает </a:t>
            </a:r>
            <a:r>
              <a:rPr sz="1100" dirty="0">
                <a:latin typeface="Trebuchet MS"/>
                <a:cs typeface="Trebuchet MS"/>
              </a:rPr>
              <a:t>о </a:t>
            </a:r>
            <a:r>
              <a:rPr sz="1100" spc="-5" dirty="0">
                <a:latin typeface="Trebuchet MS"/>
                <a:cs typeface="Trebuchet MS"/>
              </a:rPr>
              <a:t>готовности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документов.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 marR="218440">
              <a:lnSpc>
                <a:spcPct val="96200"/>
              </a:lnSpc>
              <a:buClr>
                <a:srgbClr val="660066"/>
              </a:buClr>
              <a:buSzPct val="109090"/>
              <a:buFont typeface="Trebuchet MS"/>
              <a:buAutoNum type="arabicPeriod" startAt="4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Доступ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здание </a:t>
            </a:r>
            <a:r>
              <a:rPr sz="1100" dirty="0">
                <a:latin typeface="Trebuchet MS"/>
                <a:cs typeface="Trebuchet MS"/>
              </a:rPr>
              <a:t>М10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5" dirty="0">
                <a:latin typeface="Trebuchet MS"/>
                <a:cs typeface="Trebuchet MS"/>
              </a:rPr>
              <a:t>нерабочее </a:t>
            </a:r>
            <a:r>
              <a:rPr sz="1100" b="1" dirty="0">
                <a:latin typeface="Trebuchet MS"/>
                <a:cs typeface="Trebuchet MS"/>
              </a:rPr>
              <a:t>время</a:t>
            </a:r>
            <a:r>
              <a:rPr sz="1100" dirty="0">
                <a:latin typeface="Trebuchet MS"/>
                <a:cs typeface="Trebuchet MS"/>
              </a:rPr>
              <a:t>, </a:t>
            </a:r>
            <a:r>
              <a:rPr sz="1100" spc="-5" dirty="0">
                <a:latin typeface="Trebuchet MS"/>
                <a:cs typeface="Trebuchet MS"/>
              </a:rPr>
              <a:t>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праздничные </a:t>
            </a:r>
            <a:r>
              <a:rPr sz="1100" spc="-10" dirty="0">
                <a:latin typeface="Trebuchet MS"/>
                <a:cs typeface="Trebuchet MS"/>
              </a:rPr>
              <a:t>дни </a:t>
            </a:r>
            <a:r>
              <a:rPr sz="1100" spc="-5" dirty="0">
                <a:latin typeface="Trebuchet MS"/>
                <a:cs typeface="Trebuchet MS"/>
              </a:rPr>
              <a:t>возможен для  </a:t>
            </a:r>
            <a:r>
              <a:rPr sz="1100" dirty="0">
                <a:latin typeface="Trebuchet MS"/>
                <a:cs typeface="Trebuchet MS"/>
              </a:rPr>
              <a:t>лиц, </a:t>
            </a:r>
            <a:r>
              <a:rPr sz="1100" spc="-20" dirty="0">
                <a:latin typeface="Trebuchet MS"/>
                <a:cs typeface="Trebuchet MS"/>
              </a:rPr>
              <a:t>внесенных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b="1" spc="-20" dirty="0">
                <a:latin typeface="Trebuchet MS"/>
                <a:cs typeface="Trebuchet MS"/>
              </a:rPr>
              <a:t>список </a:t>
            </a:r>
            <a:r>
              <a:rPr sz="1100" b="1" spc="-15" dirty="0">
                <a:latin typeface="Trebuchet MS"/>
                <a:cs typeface="Trebuchet MS"/>
              </a:rPr>
              <a:t>для </a:t>
            </a:r>
            <a:r>
              <a:rPr sz="1100" b="1" spc="-20" dirty="0">
                <a:latin typeface="Trebuchet MS"/>
                <a:cs typeface="Trebuchet MS"/>
              </a:rPr>
              <a:t>посещения </a:t>
            </a:r>
            <a:r>
              <a:rPr sz="1100" b="1" spc="-15" dirty="0">
                <a:latin typeface="Trebuchet MS"/>
                <a:cs typeface="Trebuchet MS"/>
              </a:rPr>
              <a:t>Дата-центра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10" dirty="0">
                <a:latin typeface="Trebuchet MS"/>
                <a:cs typeface="Trebuchet MS"/>
              </a:rPr>
              <a:t>нерабочее </a:t>
            </a:r>
            <a:r>
              <a:rPr sz="1100" b="1" spc="-15" dirty="0">
                <a:latin typeface="Trebuchet MS"/>
                <a:cs typeface="Trebuchet MS"/>
              </a:rPr>
              <a:t>время</a:t>
            </a:r>
            <a:r>
              <a:rPr sz="1100" spc="-15" dirty="0">
                <a:latin typeface="Trebuchet MS"/>
                <a:cs typeface="Trebuchet MS"/>
              </a:rPr>
              <a:t>. </a:t>
            </a:r>
            <a:r>
              <a:rPr sz="1100" spc="-25" dirty="0">
                <a:latin typeface="Trebuchet MS"/>
                <a:cs typeface="Trebuchet MS"/>
              </a:rPr>
              <a:t>Представителям  компаний, </a:t>
            </a:r>
            <a:r>
              <a:rPr sz="1100" b="1" spc="-20" dirty="0">
                <a:latin typeface="Trebuchet MS"/>
                <a:cs typeface="Trebuchet MS"/>
              </a:rPr>
              <a:t>которых </a:t>
            </a:r>
            <a:r>
              <a:rPr sz="1100" b="1" spc="-15" dirty="0">
                <a:latin typeface="Trebuchet MS"/>
                <a:cs typeface="Trebuchet MS"/>
              </a:rPr>
              <a:t>нет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20" dirty="0">
                <a:latin typeface="Trebuchet MS"/>
                <a:cs typeface="Trebuchet MS"/>
              </a:rPr>
              <a:t>списке </a:t>
            </a:r>
            <a:r>
              <a:rPr sz="1100" spc="-20" dirty="0">
                <a:latin typeface="Trebuchet MS"/>
                <a:cs typeface="Trebuchet MS"/>
              </a:rPr>
              <a:t>для посещения Дата-центра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10" dirty="0">
                <a:latin typeface="Trebuchet MS"/>
                <a:cs typeface="Trebuchet MS"/>
              </a:rPr>
              <a:t>нерабочее </a:t>
            </a:r>
            <a:r>
              <a:rPr sz="1100" spc="-15" dirty="0">
                <a:latin typeface="Trebuchet MS"/>
                <a:cs typeface="Trebuchet MS"/>
              </a:rPr>
              <a:t>время, посещение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15" dirty="0">
                <a:latin typeface="Trebuchet MS"/>
                <a:cs typeface="Trebuchet MS"/>
              </a:rPr>
              <a:t>оформление материального </a:t>
            </a:r>
            <a:r>
              <a:rPr sz="1100" spc="-10" dirty="0">
                <a:latin typeface="Trebuchet MS"/>
                <a:cs typeface="Trebuchet MS"/>
              </a:rPr>
              <a:t>пропуска </a:t>
            </a:r>
            <a:r>
              <a:rPr sz="1100" spc="-5" dirty="0">
                <a:latin typeface="Trebuchet MS"/>
                <a:cs typeface="Trebuchet MS"/>
              </a:rPr>
              <a:t>на </a:t>
            </a:r>
            <a:r>
              <a:rPr sz="1100" spc="-15" dirty="0">
                <a:latin typeface="Trebuchet MS"/>
                <a:cs typeface="Trebuchet MS"/>
              </a:rPr>
              <a:t>внос оборудования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10" dirty="0">
                <a:latin typeface="Trebuchet MS"/>
                <a:cs typeface="Trebuchet MS"/>
              </a:rPr>
              <a:t>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15" dirty="0">
                <a:latin typeface="Trebuchet MS"/>
                <a:cs typeface="Trebuchet MS"/>
              </a:rPr>
              <a:t>праздничные</a:t>
            </a:r>
            <a:r>
              <a:rPr sz="1100" spc="-9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дни</a:t>
            </a:r>
            <a:endParaRPr sz="1100">
              <a:latin typeface="Trebuchet MS"/>
              <a:cs typeface="Trebuchet MS"/>
            </a:endParaRPr>
          </a:p>
          <a:p>
            <a:pPr marL="12700" marR="83820">
              <a:lnSpc>
                <a:spcPts val="1280"/>
              </a:lnSpc>
              <a:spcBef>
                <a:spcPts val="30"/>
              </a:spcBef>
            </a:pPr>
            <a:r>
              <a:rPr sz="1100" spc="-15" dirty="0">
                <a:latin typeface="Trebuchet MS"/>
                <a:cs typeface="Trebuchet MS"/>
              </a:rPr>
              <a:t>осуществляется </a:t>
            </a:r>
            <a:r>
              <a:rPr sz="1100" b="1" spc="-10" dirty="0">
                <a:latin typeface="Trebuchet MS"/>
                <a:cs typeface="Trebuchet MS"/>
              </a:rPr>
              <a:t>только </a:t>
            </a:r>
            <a:r>
              <a:rPr sz="1100" b="1" spc="-5" dirty="0">
                <a:latin typeface="Trebuchet MS"/>
                <a:cs typeface="Trebuchet MS"/>
              </a:rPr>
              <a:t>по </a:t>
            </a:r>
            <a:r>
              <a:rPr sz="1100" b="1" spc="-15" dirty="0">
                <a:latin typeface="Trebuchet MS"/>
                <a:cs typeface="Trebuchet MS"/>
              </a:rPr>
              <a:t>письму </a:t>
            </a:r>
            <a:r>
              <a:rPr sz="1100" b="1" spc="-5" dirty="0">
                <a:latin typeface="Trebuchet MS"/>
                <a:cs typeface="Trebuchet MS"/>
              </a:rPr>
              <a:t>на </a:t>
            </a:r>
            <a:r>
              <a:rPr sz="1100" b="1" spc="-10" dirty="0">
                <a:latin typeface="Trebuchet MS"/>
                <a:cs typeface="Trebuchet MS"/>
              </a:rPr>
              <a:t>имя </a:t>
            </a:r>
            <a:r>
              <a:rPr sz="1100" b="1" spc="-15" dirty="0">
                <a:latin typeface="Trebuchet MS"/>
                <a:cs typeface="Trebuchet MS"/>
              </a:rPr>
              <a:t>технического </a:t>
            </a:r>
            <a:r>
              <a:rPr sz="1100" b="1" spc="-10" dirty="0">
                <a:latin typeface="Trebuchet MS"/>
                <a:cs typeface="Trebuchet MS"/>
              </a:rPr>
              <a:t>директора </a:t>
            </a:r>
            <a:r>
              <a:rPr sz="1100" b="1" spc="-5" dirty="0">
                <a:latin typeface="Trebuchet MS"/>
                <a:cs typeface="Trebuchet MS"/>
              </a:rPr>
              <a:t>М10, </a:t>
            </a:r>
            <a:r>
              <a:rPr sz="1100" b="1" spc="-15" dirty="0">
                <a:latin typeface="Trebuchet MS"/>
                <a:cs typeface="Trebuchet MS"/>
              </a:rPr>
              <a:t>подписанному одним  </a:t>
            </a:r>
            <a:r>
              <a:rPr sz="1100" b="1" spc="-10" dirty="0">
                <a:latin typeface="Trebuchet MS"/>
                <a:cs typeface="Trebuchet MS"/>
              </a:rPr>
              <a:t>из </a:t>
            </a:r>
            <a:r>
              <a:rPr sz="1100" b="1" spc="-15" dirty="0">
                <a:latin typeface="Trebuchet MS"/>
                <a:cs typeface="Trebuchet MS"/>
              </a:rPr>
              <a:t>руководителей </a:t>
            </a:r>
            <a:r>
              <a:rPr sz="1100" b="1" spc="-5" dirty="0">
                <a:latin typeface="Trebuchet MS"/>
                <a:cs typeface="Trebuchet MS"/>
              </a:rPr>
              <a:t>ОАО </a:t>
            </a:r>
            <a:r>
              <a:rPr sz="1100" b="1" spc="-15" dirty="0">
                <a:latin typeface="Trebuchet MS"/>
                <a:cs typeface="Trebuchet MS"/>
              </a:rPr>
              <a:t>«РТКомм.РУ»</a:t>
            </a:r>
            <a:r>
              <a:rPr sz="1100" spc="-15" dirty="0">
                <a:latin typeface="Trebuchet MS"/>
                <a:cs typeface="Trebuchet MS"/>
              </a:rPr>
              <a:t>, высланному </a:t>
            </a:r>
            <a:r>
              <a:rPr sz="1100" spc="-5" dirty="0">
                <a:latin typeface="Trebuchet MS"/>
                <a:cs typeface="Trebuchet MS"/>
              </a:rPr>
              <a:t>за </a:t>
            </a:r>
            <a:r>
              <a:rPr sz="1100" dirty="0">
                <a:latin typeface="Trebuchet MS"/>
                <a:cs typeface="Trebuchet MS"/>
              </a:rPr>
              <a:t>2 </a:t>
            </a:r>
            <a:r>
              <a:rPr sz="1100" spc="-10" dirty="0">
                <a:latin typeface="Trebuchet MS"/>
                <a:cs typeface="Trebuchet MS"/>
              </a:rPr>
              <a:t>дня до нерабочего</a:t>
            </a:r>
            <a:r>
              <a:rPr sz="1100" spc="-125" dirty="0">
                <a:latin typeface="Trebuchet MS"/>
                <a:cs typeface="Trebuchet MS"/>
              </a:rPr>
              <a:t> </a:t>
            </a:r>
            <a:r>
              <a:rPr sz="1100" spc="-15" dirty="0">
                <a:latin typeface="Trebuchet MS"/>
                <a:cs typeface="Trebuchet MS"/>
              </a:rPr>
              <a:t>периода.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rebuchet MS"/>
              <a:cs typeface="Trebuchet MS"/>
            </a:endParaRPr>
          </a:p>
          <a:p>
            <a:pPr marL="12700" marR="518159">
              <a:lnSpc>
                <a:spcPts val="1270"/>
              </a:lnSpc>
              <a:buClr>
                <a:srgbClr val="660066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прохода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помещения Дата-центра посетителю выдается разовый пропуск, </a:t>
            </a:r>
            <a:r>
              <a:rPr sz="1100" dirty="0">
                <a:latin typeface="Trebuchet MS"/>
                <a:cs typeface="Trebuchet MS"/>
              </a:rPr>
              <a:t>по  </a:t>
            </a:r>
            <a:r>
              <a:rPr sz="1100" spc="-5" dirty="0">
                <a:latin typeface="Trebuchet MS"/>
                <a:cs typeface="Trebuchet MS"/>
              </a:rPr>
              <a:t>окончании посещения Дата-центра </a:t>
            </a:r>
            <a:r>
              <a:rPr sz="1100" dirty="0">
                <a:latin typeface="Trebuchet MS"/>
                <a:cs typeface="Trebuchet MS"/>
              </a:rPr>
              <a:t>этот </a:t>
            </a:r>
            <a:r>
              <a:rPr sz="1100" spc="-5" dirty="0">
                <a:latin typeface="Trebuchet MS"/>
                <a:cs typeface="Trebuchet MS"/>
              </a:rPr>
              <a:t>пропуск необходимо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вернуть.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660066"/>
              </a:buClr>
              <a:buFont typeface="Trebuchet MS"/>
              <a:buAutoNum type="arabicPeriod" startAt="5"/>
            </a:pPr>
            <a:endParaRPr sz="1150">
              <a:latin typeface="Trebuchet MS"/>
              <a:cs typeface="Trebuchet MS"/>
            </a:endParaRPr>
          </a:p>
          <a:p>
            <a:pPr marL="12700" marR="585470">
              <a:lnSpc>
                <a:spcPts val="1270"/>
              </a:lnSpc>
              <a:spcBef>
                <a:spcPts val="5"/>
              </a:spcBef>
              <a:buClr>
                <a:srgbClr val="660066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Все </a:t>
            </a:r>
            <a:r>
              <a:rPr sz="1100" spc="-5" dirty="0">
                <a:latin typeface="Trebuchet MS"/>
                <a:cs typeface="Trebuchet MS"/>
              </a:rPr>
              <a:t>посетители ЦОД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документ, удостоверяющий личность  (паспорт).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660066"/>
              </a:buClr>
              <a:buFont typeface="Trebuchet MS"/>
              <a:buAutoNum type="arabicPeriod" startAt="5"/>
            </a:pPr>
            <a:endParaRPr sz="1050">
              <a:latin typeface="Trebuchet MS"/>
              <a:cs typeface="Trebuchet MS"/>
            </a:endParaRPr>
          </a:p>
          <a:p>
            <a:pPr marL="12700" marR="139065" algn="just">
              <a:lnSpc>
                <a:spcPct val="96100"/>
              </a:lnSpc>
              <a:buClr>
                <a:srgbClr val="660066"/>
              </a:buClr>
              <a:buSzPct val="109090"/>
              <a:buFont typeface="Trebuchet MS"/>
              <a:buAutoNum type="arabicPeriod" startAt="5"/>
              <a:tabLst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вноса/выноса оборудования сотрудники Пользователя, не указанные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Формуляре, 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оформленную Доверенность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печатью организации за подписью лица,  имеющего права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подписи.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660066"/>
              </a:buClr>
              <a:buFont typeface="Trebuchet MS"/>
              <a:buAutoNum type="arabicPeriod" startAt="5"/>
            </a:pPr>
            <a:endParaRPr sz="1200">
              <a:latin typeface="Trebuchet MS"/>
              <a:cs typeface="Trebuchet MS"/>
            </a:endParaRPr>
          </a:p>
          <a:p>
            <a:pPr marL="12700" marR="185420">
              <a:lnSpc>
                <a:spcPts val="1270"/>
              </a:lnSpc>
              <a:buClr>
                <a:srgbClr val="660066"/>
              </a:buClr>
              <a:buSzPct val="109090"/>
              <a:buFont typeface="Trebuchet MS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Вынос комплектующих блоков оборудования осуществляется только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рабочее время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5" dirty="0">
                <a:latin typeface="Trebuchet MS"/>
                <a:cs typeface="Trebuchet MS"/>
              </a:rPr>
              <a:t>оформляется Актом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материальным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пропуском.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660066"/>
              </a:buClr>
              <a:buFont typeface="Trebuchet MS"/>
              <a:buAutoNum type="arabicPeriod" startAt="5"/>
            </a:pPr>
            <a:endParaRPr sz="1150">
              <a:latin typeface="Trebuchet MS"/>
              <a:cs typeface="Trebuchet MS"/>
            </a:endParaRPr>
          </a:p>
          <a:p>
            <a:pPr marL="12700" marR="5080" algn="just">
              <a:lnSpc>
                <a:spcPts val="1270"/>
              </a:lnSpc>
              <a:buClr>
                <a:srgbClr val="660066"/>
              </a:buClr>
              <a:buSzPct val="109090"/>
              <a:buFont typeface="Trebuchet MS"/>
              <a:buAutoNum type="arabicPeriod" startAt="5"/>
              <a:tabLst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2 </a:t>
            </a:r>
            <a:r>
              <a:rPr sz="1100" spc="-5" dirty="0">
                <a:latin typeface="Trebuchet MS"/>
                <a:cs typeface="Trebuchet MS"/>
              </a:rPr>
              <a:t>раза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год возможно оформление </a:t>
            </a:r>
            <a:r>
              <a:rPr sz="1100" b="1" spc="-5" dirty="0">
                <a:latin typeface="Trebuchet MS"/>
                <a:cs typeface="Trebuchet MS"/>
              </a:rPr>
              <a:t>постоянного пропуска </a:t>
            </a:r>
            <a:r>
              <a:rPr sz="1100" spc="-5" dirty="0">
                <a:latin typeface="Trebuchet MS"/>
                <a:cs typeface="Trebuchet MS"/>
              </a:rPr>
              <a:t>для авторизованных  пользователей (не более </a:t>
            </a:r>
            <a:r>
              <a:rPr sz="1100" dirty="0">
                <a:latin typeface="Trebuchet MS"/>
                <a:cs typeface="Trebuchet MS"/>
              </a:rPr>
              <a:t>3 (трёх)). </a:t>
            </a:r>
            <a:r>
              <a:rPr sz="1100" spc="-5" dirty="0">
                <a:latin typeface="Trebuchet MS"/>
                <a:cs typeface="Trebuchet MS"/>
              </a:rPr>
              <a:t>Списки принимаются на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support@rtcomm.ru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  <a:hlinkClick r:id="rId2"/>
              </a:rPr>
              <a:t>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декабре </a:t>
            </a:r>
            <a:r>
              <a:rPr sz="1100" dirty="0">
                <a:latin typeface="Trebuchet MS"/>
                <a:cs typeface="Trebuchet MS"/>
              </a:rPr>
              <a:t>и в  </a:t>
            </a:r>
            <a:r>
              <a:rPr sz="1100" spc="-5" dirty="0">
                <a:latin typeface="Trebuchet MS"/>
                <a:cs typeface="Trebuchet MS"/>
              </a:rPr>
              <a:t>июне.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660066"/>
              </a:buClr>
              <a:buFont typeface="Trebuchet MS"/>
              <a:buAutoNum type="arabicPeriod" startAt="5"/>
            </a:pPr>
            <a:endParaRPr sz="1000">
              <a:latin typeface="Trebuchet MS"/>
              <a:cs typeface="Trebuchet MS"/>
            </a:endParaRPr>
          </a:p>
          <a:p>
            <a:pPr marL="461645" indent="-449580">
              <a:lnSpc>
                <a:spcPts val="1410"/>
              </a:lnSpc>
              <a:buClr>
                <a:srgbClr val="660066"/>
              </a:buClr>
              <a:buSzPct val="109090"/>
              <a:buAutoNum type="arabicPeriod" startAt="5"/>
              <a:tabLst>
                <a:tab pos="461645" algn="l"/>
                <a:tab pos="462280" algn="l"/>
              </a:tabLst>
            </a:pPr>
            <a:r>
              <a:rPr sz="1100" b="1" dirty="0">
                <a:latin typeface="Trebuchet MS"/>
                <a:cs typeface="Trebuchet MS"/>
              </a:rPr>
              <a:t>Для установки </a:t>
            </a:r>
            <a:r>
              <a:rPr sz="1100" b="1" spc="-5" dirty="0">
                <a:latin typeface="Trebuchet MS"/>
                <a:cs typeface="Trebuchet MS"/>
              </a:rPr>
              <a:t>оборудования необходимо</a:t>
            </a:r>
            <a:r>
              <a:rPr sz="1100" b="1" spc="-2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иметь:</a:t>
            </a:r>
            <a:endParaRPr sz="1100">
              <a:latin typeface="Trebuchet MS"/>
              <a:cs typeface="Trebuchet MS"/>
            </a:endParaRPr>
          </a:p>
          <a:p>
            <a:pPr marL="556260" indent="-95250">
              <a:lnSpc>
                <a:spcPts val="1270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кабель электропитания на 220 Вольт, сечением 0,75 кв.мм, под</a:t>
            </a:r>
            <a:r>
              <a:rPr sz="1100" spc="5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евророзетку;</a:t>
            </a:r>
            <a:endParaRPr sz="1100">
              <a:latin typeface="Trebuchet MS"/>
              <a:cs typeface="Trebuchet MS"/>
            </a:endParaRPr>
          </a:p>
          <a:p>
            <a:pPr marL="556260" indent="-95250">
              <a:lnSpc>
                <a:spcPts val="1270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салазки (рельсы) для установки серверов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стойки </a:t>
            </a:r>
            <a:r>
              <a:rPr sz="1100" dirty="0">
                <a:latin typeface="Trebuchet MS"/>
                <a:cs typeface="Trebuchet MS"/>
              </a:rPr>
              <a:t>с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параметрами:</a:t>
            </a:r>
            <a:endParaRPr sz="1100">
              <a:latin typeface="Trebuchet MS"/>
              <a:cs typeface="Trebuchet MS"/>
            </a:endParaRPr>
          </a:p>
          <a:p>
            <a:pPr marL="425450">
              <a:lnSpc>
                <a:spcPts val="1415"/>
              </a:lnSpc>
            </a:pPr>
            <a:r>
              <a:rPr sz="1200" b="1" spc="-5" dirty="0">
                <a:latin typeface="Trebuchet MS"/>
                <a:cs typeface="Trebuchet MS"/>
              </a:rPr>
              <a:t>ширина </a:t>
            </a:r>
            <a:r>
              <a:rPr sz="1200" b="1" dirty="0">
                <a:latin typeface="Trebuchet MS"/>
                <a:cs typeface="Trebuchet MS"/>
              </a:rPr>
              <a:t>19 </a:t>
            </a:r>
            <a:r>
              <a:rPr sz="1200" b="1" spc="-5" dirty="0">
                <a:latin typeface="Trebuchet MS"/>
                <a:cs typeface="Trebuchet MS"/>
              </a:rPr>
              <a:t>дюймов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глубина </a:t>
            </a:r>
            <a:r>
              <a:rPr sz="1200" b="1" dirty="0">
                <a:latin typeface="Trebuchet MS"/>
                <a:cs typeface="Trebuchet MS"/>
              </a:rPr>
              <a:t>800-1070 </a:t>
            </a:r>
            <a:r>
              <a:rPr sz="1200" b="1" spc="-5" dirty="0">
                <a:latin typeface="Trebuchet MS"/>
                <a:cs typeface="Trebuchet MS"/>
              </a:rPr>
              <a:t>мм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высота</a:t>
            </a:r>
            <a:r>
              <a:rPr sz="1200" b="1" spc="-35" dirty="0">
                <a:latin typeface="Trebuchet MS"/>
                <a:cs typeface="Trebuchet MS"/>
              </a:rPr>
              <a:t> </a:t>
            </a:r>
            <a:r>
              <a:rPr sz="1200" b="1" spc="-5" dirty="0">
                <a:latin typeface="Trebuchet MS"/>
                <a:cs typeface="Trebuchet MS"/>
              </a:rPr>
              <a:t>45U.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Рисунок 11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06982" y="1421638"/>
            <a:ext cx="5490845" cy="47688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685800" marR="5080" indent="-673735">
              <a:lnSpc>
                <a:spcPts val="1750"/>
              </a:lnSpc>
              <a:spcBef>
                <a:spcPts val="200"/>
              </a:spcBef>
            </a:pPr>
            <a:r>
              <a:rPr sz="1500" b="1" spc="-5" dirty="0">
                <a:solidFill>
                  <a:srgbClr val="660066"/>
                </a:solidFill>
                <a:latin typeface="Trebuchet MS"/>
                <a:cs typeface="Trebuchet MS"/>
              </a:rPr>
              <a:t>Форма заявки </a:t>
            </a:r>
            <a:r>
              <a:rPr sz="1500" b="1" dirty="0">
                <a:solidFill>
                  <a:srgbClr val="660066"/>
                </a:solidFill>
                <a:latin typeface="Trebuchet MS"/>
                <a:cs typeface="Trebuchet MS"/>
              </a:rPr>
              <a:t>на посещение </a:t>
            </a:r>
            <a:r>
              <a:rPr sz="1500" b="1" spc="-5" dirty="0">
                <a:solidFill>
                  <a:srgbClr val="660066"/>
                </a:solidFill>
                <a:latin typeface="Trebuchet MS"/>
                <a:cs typeface="Trebuchet MS"/>
              </a:rPr>
              <a:t>ЦОД М10 </a:t>
            </a:r>
            <a:r>
              <a:rPr sz="1500" b="1" dirty="0">
                <a:solidFill>
                  <a:srgbClr val="660066"/>
                </a:solidFill>
                <a:latin typeface="Trebuchet MS"/>
                <a:cs typeface="Trebuchet MS"/>
              </a:rPr>
              <a:t>и </a:t>
            </a:r>
            <a:r>
              <a:rPr sz="1500" b="1" spc="-5" dirty="0">
                <a:solidFill>
                  <a:srgbClr val="660066"/>
                </a:solidFill>
                <a:latin typeface="Trebuchet MS"/>
                <a:cs typeface="Trebuchet MS"/>
              </a:rPr>
              <a:t>проведение </a:t>
            </a:r>
            <a:r>
              <a:rPr sz="1500" b="1" dirty="0">
                <a:solidFill>
                  <a:srgbClr val="660066"/>
                </a:solidFill>
                <a:latin typeface="Trebuchet MS"/>
                <a:cs typeface="Trebuchet MS"/>
              </a:rPr>
              <a:t>работ  </a:t>
            </a:r>
            <a:r>
              <a:rPr sz="1500" b="1" spc="-5" dirty="0">
                <a:latin typeface="Trebuchet MS"/>
                <a:cs typeface="Trebuchet MS"/>
              </a:rPr>
              <a:t>(высылается </a:t>
            </a:r>
            <a:r>
              <a:rPr sz="1500" b="1" dirty="0">
                <a:latin typeface="Trebuchet MS"/>
                <a:cs typeface="Trebuchet MS"/>
              </a:rPr>
              <a:t>на </a:t>
            </a:r>
            <a:r>
              <a:rPr sz="1500" b="1" spc="-5" dirty="0">
                <a:latin typeface="Trebuchet MS"/>
                <a:cs typeface="Trebuchet MS"/>
              </a:rPr>
              <a:t>e-mail:</a:t>
            </a:r>
            <a:r>
              <a:rPr sz="1500" b="1" spc="5" dirty="0">
                <a:latin typeface="Trebuchet MS"/>
                <a:cs typeface="Trebuchet MS"/>
              </a:rPr>
              <a:t> </a:t>
            </a:r>
            <a:r>
              <a:rPr sz="15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support@rtcomm.ru</a:t>
            </a:r>
            <a:r>
              <a:rPr sz="1500" b="1" spc="-5" dirty="0">
                <a:latin typeface="Trebuchet MS"/>
                <a:cs typeface="Trebuchet MS"/>
              </a:rPr>
              <a:t>):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21384" y="2284729"/>
            <a:ext cx="6469380" cy="0"/>
          </a:xfrm>
          <a:custGeom>
            <a:avLst/>
            <a:gdLst/>
            <a:ahLst/>
            <a:cxnLst/>
            <a:rect l="l" t="t" r="r" b="b"/>
            <a:pathLst>
              <a:path w="6469380">
                <a:moveTo>
                  <a:pt x="0" y="0"/>
                </a:moveTo>
                <a:lnTo>
                  <a:pt x="646912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8336" y="2281682"/>
            <a:ext cx="0" cy="4161154"/>
          </a:xfrm>
          <a:custGeom>
            <a:avLst/>
            <a:gdLst/>
            <a:ahLst/>
            <a:cxnLst/>
            <a:rect l="l" t="t" r="r" b="b"/>
            <a:pathLst>
              <a:path h="4161154">
                <a:moveTo>
                  <a:pt x="0" y="0"/>
                </a:moveTo>
                <a:lnTo>
                  <a:pt x="0" y="416115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15288" y="644283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15288" y="644283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21384" y="6445885"/>
            <a:ext cx="6469380" cy="0"/>
          </a:xfrm>
          <a:custGeom>
            <a:avLst/>
            <a:gdLst/>
            <a:ahLst/>
            <a:cxnLst/>
            <a:rect l="l" t="t" r="r" b="b"/>
            <a:pathLst>
              <a:path w="6469380">
                <a:moveTo>
                  <a:pt x="0" y="0"/>
                </a:moveTo>
                <a:lnTo>
                  <a:pt x="6469126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93508" y="2281682"/>
            <a:ext cx="0" cy="4161154"/>
          </a:xfrm>
          <a:custGeom>
            <a:avLst/>
            <a:gdLst/>
            <a:ahLst/>
            <a:cxnLst/>
            <a:rect l="l" t="t" r="r" b="b"/>
            <a:pathLst>
              <a:path h="4161154">
                <a:moveTo>
                  <a:pt x="0" y="0"/>
                </a:moveTo>
                <a:lnTo>
                  <a:pt x="0" y="416115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90459" y="644283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90459" y="6442837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68120" y="2462530"/>
            <a:ext cx="6344920" cy="5323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rebuchet MS"/>
                <a:cs typeface="Trebuchet MS"/>
              </a:rPr>
              <a:t>Клиент: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dirty="0">
                <a:latin typeface="Trebuchet MS"/>
                <a:cs typeface="Trebuchet MS"/>
              </a:rPr>
              <a:t>фирмы </a:t>
            </a:r>
            <a:r>
              <a:rPr sz="1400" spc="-5" dirty="0">
                <a:latin typeface="Trebuchet MS"/>
                <a:cs typeface="Trebuchet MS"/>
              </a:rPr>
              <a:t>(имя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клиента)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rebuchet MS"/>
              <a:cs typeface="Trebuchet MS"/>
            </a:endParaRPr>
          </a:p>
          <a:p>
            <a:pPr marL="81280">
              <a:lnSpc>
                <a:spcPct val="100000"/>
              </a:lnSpc>
            </a:pPr>
            <a:r>
              <a:rPr sz="1400" b="1" dirty="0">
                <a:latin typeface="Trebuchet MS"/>
                <a:cs typeface="Trebuchet MS"/>
              </a:rPr>
              <a:t>Договор:</a:t>
            </a:r>
            <a:r>
              <a:rPr sz="1400" b="1" spc="-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№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 dirty="0">
              <a:latin typeface="Trebuchet MS"/>
              <a:cs typeface="Trebuchet MS"/>
            </a:endParaRPr>
          </a:p>
          <a:p>
            <a:pPr marL="81280">
              <a:lnSpc>
                <a:spcPct val="100000"/>
              </a:lnSpc>
            </a:pPr>
            <a:r>
              <a:rPr sz="1400" b="1" dirty="0">
                <a:latin typeface="Trebuchet MS"/>
                <a:cs typeface="Trebuchet MS"/>
              </a:rPr>
              <a:t>Персоны </a:t>
            </a:r>
            <a:r>
              <a:rPr sz="1400" b="1" spc="-5" dirty="0">
                <a:latin typeface="Trebuchet MS"/>
                <a:cs typeface="Trebuchet MS"/>
              </a:rPr>
              <a:t>для пропуска: </a:t>
            </a:r>
            <a:r>
              <a:rPr sz="1400" dirty="0">
                <a:latin typeface="Trebuchet MS"/>
                <a:cs typeface="Trebuchet MS"/>
              </a:rPr>
              <a:t>Фамилия, </a:t>
            </a:r>
            <a:r>
              <a:rPr sz="1400" spc="-5" dirty="0">
                <a:latin typeface="Trebuchet MS"/>
                <a:cs typeface="Trebuchet MS"/>
              </a:rPr>
              <a:t>Имя, Отчество</a:t>
            </a:r>
            <a:r>
              <a:rPr sz="1400" spc="-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(обязательно)</a:t>
            </a:r>
            <a:endParaRPr sz="1400" dirty="0">
              <a:latin typeface="Trebuchet MS"/>
              <a:cs typeface="Trebuchet MS"/>
            </a:endParaRPr>
          </a:p>
          <a:p>
            <a:pPr marL="81280" marR="1638300">
              <a:lnSpc>
                <a:spcPct val="193600"/>
              </a:lnSpc>
              <a:tabLst>
                <a:tab pos="2581910" algn="l"/>
                <a:tab pos="2954020" algn="l"/>
                <a:tab pos="3461385" algn="l"/>
                <a:tab pos="4093210" algn="l"/>
                <a:tab pos="4345940" algn="l"/>
              </a:tabLst>
            </a:pPr>
            <a:r>
              <a:rPr sz="1400" b="1" spc="-5" dirty="0">
                <a:latin typeface="Trebuchet MS"/>
                <a:cs typeface="Trebuchet MS"/>
              </a:rPr>
              <a:t>Вынос оборудования: </a:t>
            </a:r>
            <a:r>
              <a:rPr sz="1400" spc="-5" dirty="0">
                <a:latin typeface="Trebuchet MS"/>
                <a:cs typeface="Trebuchet MS"/>
              </a:rPr>
              <a:t>количество </a:t>
            </a:r>
            <a:r>
              <a:rPr sz="1400" dirty="0">
                <a:latin typeface="Trebuchet MS"/>
                <a:cs typeface="Trebuchet MS"/>
              </a:rPr>
              <a:t>мест, </a:t>
            </a:r>
            <a:r>
              <a:rPr sz="1400" spc="-5" dirty="0">
                <a:latin typeface="Trebuchet MS"/>
                <a:cs typeface="Trebuchet MS"/>
              </a:rPr>
              <a:t>наименование  </a:t>
            </a:r>
            <a:r>
              <a:rPr sz="1400" b="1" spc="-5" dirty="0">
                <a:latin typeface="Trebuchet MS"/>
                <a:cs typeface="Trebuchet MS"/>
              </a:rPr>
              <a:t>Внос оборудования: </a:t>
            </a:r>
            <a:r>
              <a:rPr sz="1400" spc="-5" dirty="0">
                <a:latin typeface="Trebuchet MS"/>
                <a:cs typeface="Trebuchet MS"/>
              </a:rPr>
              <a:t>количество мест, наименование  </a:t>
            </a:r>
            <a:r>
              <a:rPr sz="1400" b="1" spc="-5" dirty="0">
                <a:latin typeface="Trebuchet MS"/>
                <a:cs typeface="Trebuchet MS"/>
              </a:rPr>
              <a:t>Дата </a:t>
            </a:r>
            <a:r>
              <a:rPr sz="1400" b="1" dirty="0">
                <a:latin typeface="Trebuchet MS"/>
                <a:cs typeface="Trebuchet MS"/>
              </a:rPr>
              <a:t>и</a:t>
            </a:r>
            <a:r>
              <a:rPr sz="1400" b="1" spc="15" dirty="0">
                <a:latin typeface="Trebuchet MS"/>
                <a:cs typeface="Trebuchet MS"/>
              </a:rPr>
              <a:t> </a:t>
            </a:r>
            <a:r>
              <a:rPr sz="1400" b="1" spc="-5" dirty="0">
                <a:latin typeface="Trebuchet MS"/>
                <a:cs typeface="Trebuchet MS"/>
              </a:rPr>
              <a:t>время</a:t>
            </a:r>
            <a:r>
              <a:rPr sz="1400" b="1" spc="10" dirty="0">
                <a:latin typeface="Trebuchet MS"/>
                <a:cs typeface="Trebuchet MS"/>
              </a:rPr>
              <a:t> </a:t>
            </a:r>
            <a:r>
              <a:rPr sz="1400" b="1" spc="-5" dirty="0">
                <a:latin typeface="Trebuchet MS"/>
                <a:cs typeface="Trebuchet MS"/>
              </a:rPr>
              <a:t>прибытия: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/20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г. в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_.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 dirty="0">
              <a:latin typeface="Trebuchet MS"/>
              <a:cs typeface="Trebuchet MS"/>
            </a:endParaRPr>
          </a:p>
          <a:p>
            <a:pPr marL="81280">
              <a:lnSpc>
                <a:spcPct val="100000"/>
              </a:lnSpc>
            </a:pPr>
            <a:r>
              <a:rPr sz="1400" b="1" dirty="0">
                <a:latin typeface="Trebuchet MS"/>
                <a:cs typeface="Trebuchet MS"/>
              </a:rPr>
              <a:t>Цель </a:t>
            </a:r>
            <a:r>
              <a:rPr sz="1400" b="1" spc="-5" dirty="0">
                <a:latin typeface="Trebuchet MS"/>
                <a:cs typeface="Trebuchet MS"/>
              </a:rPr>
              <a:t>визита:</a:t>
            </a:r>
            <a:r>
              <a:rPr sz="1400" b="1" spc="-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кратко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Trebuchet MS"/>
              <a:cs typeface="Trebuchet MS"/>
            </a:endParaRPr>
          </a:p>
          <a:p>
            <a:pPr marL="81280" marR="170815">
              <a:lnSpc>
                <a:spcPct val="96800"/>
              </a:lnSpc>
            </a:pPr>
            <a:r>
              <a:rPr sz="1400" b="1" spc="-5" dirty="0">
                <a:latin typeface="Trebuchet MS"/>
                <a:cs typeface="Trebuchet MS"/>
              </a:rPr>
              <a:t>Примечание: </a:t>
            </a:r>
            <a:r>
              <a:rPr sz="1400" dirty="0">
                <a:latin typeface="Trebuchet MS"/>
                <a:cs typeface="Trebuchet MS"/>
              </a:rPr>
              <a:t>Для проведения </a:t>
            </a:r>
            <a:r>
              <a:rPr sz="1400" spc="-5" dirty="0">
                <a:latin typeface="Trebuchet MS"/>
                <a:cs typeface="Trebuchet MS"/>
              </a:rPr>
              <a:t>работ необходимо </a:t>
            </a:r>
            <a:r>
              <a:rPr sz="1400" dirty="0">
                <a:latin typeface="Trebuchet MS"/>
                <a:cs typeface="Trebuchet MS"/>
              </a:rPr>
              <a:t>иметь </a:t>
            </a:r>
            <a:r>
              <a:rPr sz="1400" spc="-5" dirty="0">
                <a:latin typeface="Trebuchet MS"/>
                <a:cs typeface="Trebuchet MS"/>
              </a:rPr>
              <a:t>доверенность на  </a:t>
            </a:r>
            <a:r>
              <a:rPr sz="1400" dirty="0">
                <a:latin typeface="Trebuchet MS"/>
                <a:cs typeface="Trebuchet MS"/>
              </a:rPr>
              <a:t>проведение </a:t>
            </a:r>
            <a:r>
              <a:rPr sz="1400" spc="-5" dirty="0">
                <a:latin typeface="Trebuchet MS"/>
                <a:cs typeface="Trebuchet MS"/>
              </a:rPr>
              <a:t>работ, </a:t>
            </a:r>
            <a:r>
              <a:rPr sz="1400" dirty="0">
                <a:latin typeface="Trebuchet MS"/>
                <a:cs typeface="Trebuchet MS"/>
              </a:rPr>
              <a:t>паспорт, </a:t>
            </a:r>
            <a:r>
              <a:rPr sz="1400" spc="-5" dirty="0">
                <a:latin typeface="Trebuchet MS"/>
                <a:cs typeface="Trebuchet MS"/>
              </a:rPr>
              <a:t>если </a:t>
            </a:r>
            <a:r>
              <a:rPr sz="1400" spc="-10" dirty="0">
                <a:latin typeface="Trebuchet MS"/>
                <a:cs typeface="Trebuchet MS"/>
              </a:rPr>
              <a:t>нет </a:t>
            </a:r>
            <a:r>
              <a:rPr sz="1400" spc="-5" dirty="0">
                <a:latin typeface="Trebuchet MS"/>
                <a:cs typeface="Trebuchet MS"/>
              </a:rPr>
              <a:t>вноса/выноса оборудования,  указать: «нет».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 dirty="0">
              <a:latin typeface="Trebuchet MS"/>
              <a:cs typeface="Trebuchet MS"/>
            </a:endParaRPr>
          </a:p>
          <a:p>
            <a:pPr marL="81280">
              <a:lnSpc>
                <a:spcPct val="100000"/>
              </a:lnSpc>
            </a:pPr>
            <a:r>
              <a:rPr sz="1400" b="1" dirty="0">
                <a:latin typeface="Trebuchet MS"/>
                <a:cs typeface="Trebuchet MS"/>
              </a:rPr>
              <a:t>Акты </a:t>
            </a:r>
            <a:r>
              <a:rPr sz="1400" spc="-5" dirty="0">
                <a:latin typeface="Trebuchet MS"/>
                <a:cs typeface="Trebuchet MS"/>
              </a:rPr>
              <a:t>(нужное отметить): Предоставляются </a:t>
            </a:r>
            <a:r>
              <a:rPr sz="1400" dirty="0">
                <a:latin typeface="Trebuchet MS"/>
                <a:cs typeface="Trebuchet MS"/>
              </a:rPr>
              <a:t>клиентом* / </a:t>
            </a:r>
            <a:r>
              <a:rPr sz="1400" spc="-5" dirty="0">
                <a:latin typeface="Trebuchet MS"/>
                <a:cs typeface="Trebuchet MS"/>
              </a:rPr>
              <a:t>Не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требуются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600" dirty="0">
              <a:latin typeface="Trebuchet MS"/>
              <a:cs typeface="Trebuchet MS"/>
            </a:endParaRPr>
          </a:p>
          <a:p>
            <a:pPr marL="12700" marR="5080">
              <a:lnSpc>
                <a:spcPct val="96600"/>
              </a:lnSpc>
              <a:spcBef>
                <a:spcPts val="1190"/>
              </a:spcBef>
            </a:pPr>
            <a:r>
              <a:rPr sz="1300" b="1" spc="-5" dirty="0">
                <a:latin typeface="Trebuchet MS"/>
                <a:cs typeface="Trebuchet MS"/>
              </a:rPr>
              <a:t>* </a:t>
            </a:r>
            <a:r>
              <a:rPr sz="1300" b="1" spc="-10" dirty="0">
                <a:latin typeface="Trebuchet MS"/>
                <a:cs typeface="Trebuchet MS"/>
              </a:rPr>
              <a:t>При </a:t>
            </a:r>
            <a:r>
              <a:rPr sz="1300" b="1" spc="-5" dirty="0">
                <a:latin typeface="Trebuchet MS"/>
                <a:cs typeface="Trebuchet MS"/>
              </a:rPr>
              <a:t>передаче оборудования на сохранность или возврате оборудования в  Дата-центр Клиенту необходимо предоставить </a:t>
            </a:r>
            <a:r>
              <a:rPr sz="1300" b="1" spc="-10" dirty="0">
                <a:latin typeface="Trebuchet MS"/>
                <a:cs typeface="Trebuchet MS"/>
              </a:rPr>
              <a:t>заполненные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Акты с печатями  и подписями в 2 (двух)</a:t>
            </a:r>
            <a:r>
              <a:rPr sz="1300" b="1" spc="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экземплярах</a:t>
            </a:r>
            <a:r>
              <a:rPr sz="1300" b="1" spc="-5" dirty="0"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Рисунок 19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91766" y="1286509"/>
            <a:ext cx="4182745" cy="236220"/>
          </a:xfrm>
          <a:prstGeom prst="rect">
            <a:avLst/>
          </a:prstGeom>
          <a:solidFill>
            <a:srgbClr val="008000"/>
          </a:solidFill>
        </p:spPr>
        <p:txBody>
          <a:bodyPr vert="horz" wrap="square" lIns="0" tIns="0" rIns="0" bIns="0" rtlCol="0">
            <a:spAutoFit/>
          </a:bodyPr>
          <a:lstStyle/>
          <a:p>
            <a:pPr marL="60325">
              <a:lnSpc>
                <a:spcPts val="1750"/>
              </a:lnSpc>
            </a:pPr>
            <a:r>
              <a:rPr sz="1600" b="1" spc="-10" dirty="0">
                <a:solidFill>
                  <a:srgbClr val="FFFFFF"/>
                </a:solidFill>
                <a:latin typeface="Trebuchet MS"/>
                <a:cs typeface="Trebuchet MS"/>
              </a:rPr>
              <a:t>Регламент </a:t>
            </a: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посещения Дата-центра</a:t>
            </a:r>
            <a:r>
              <a:rPr sz="1600" b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M101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1606041"/>
            <a:ext cx="6352540" cy="73888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rebuchet MS"/>
                <a:cs typeface="Trebuchet MS"/>
              </a:rPr>
              <a:t>Москва, Варшавское шоссе, д.125,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стр.16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12700" marR="353060">
              <a:lnSpc>
                <a:spcPts val="1390"/>
              </a:lnSpc>
              <a:buClr>
                <a:srgbClr val="006600"/>
              </a:buClr>
              <a:buAutoNum type="arabicPeriod"/>
              <a:tabLst>
                <a:tab pos="461645" algn="l"/>
                <a:tab pos="462280" algn="l"/>
              </a:tabLst>
            </a:pPr>
            <a:r>
              <a:rPr sz="1200" b="1" spc="-5" dirty="0">
                <a:latin typeface="Trebuchet MS"/>
                <a:cs typeface="Trebuchet MS"/>
              </a:rPr>
              <a:t>Время посещения</a:t>
            </a:r>
            <a:r>
              <a:rPr sz="1200" spc="-5" dirty="0">
                <a:latin typeface="Trebuchet MS"/>
                <a:cs typeface="Trebuchet MS"/>
              </a:rPr>
              <a:t>, доставки </a:t>
            </a:r>
            <a:r>
              <a:rPr sz="1200" dirty="0">
                <a:latin typeface="Trebuchet MS"/>
                <a:cs typeface="Trebuchet MS"/>
              </a:rPr>
              <a:t>и </a:t>
            </a:r>
            <a:r>
              <a:rPr sz="1200" spc="-5" dirty="0">
                <a:latin typeface="Trebuchet MS"/>
                <a:cs typeface="Trebuchet MS"/>
              </a:rPr>
              <a:t>проведения работ: </a:t>
            </a:r>
            <a:r>
              <a:rPr sz="1200" dirty="0">
                <a:latin typeface="Trebuchet MS"/>
                <a:cs typeface="Trebuchet MS"/>
              </a:rPr>
              <a:t>пн-чт: с </a:t>
            </a:r>
            <a:r>
              <a:rPr sz="1200" spc="-5" dirty="0">
                <a:latin typeface="Trebuchet MS"/>
                <a:cs typeface="Trebuchet MS"/>
              </a:rPr>
              <a:t>9:00 до </a:t>
            </a:r>
            <a:r>
              <a:rPr sz="1200" spc="-10" dirty="0">
                <a:latin typeface="Trebuchet MS"/>
                <a:cs typeface="Trebuchet MS"/>
              </a:rPr>
              <a:t>18:00, </a:t>
            </a:r>
            <a:r>
              <a:rPr sz="1200" spc="-5" dirty="0">
                <a:latin typeface="Trebuchet MS"/>
                <a:cs typeface="Trebuchet MS"/>
              </a:rPr>
              <a:t>пт.:  9:00-17:00.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600"/>
              </a:buClr>
              <a:buFont typeface="Trebuchet MS"/>
              <a:buAutoNum type="arabicPeriod"/>
            </a:pPr>
            <a:endParaRPr sz="1150">
              <a:latin typeface="Trebuchet MS"/>
              <a:cs typeface="Trebuchet MS"/>
            </a:endParaRPr>
          </a:p>
          <a:p>
            <a:pPr marL="12700" marR="673735">
              <a:lnSpc>
                <a:spcPts val="1280"/>
              </a:lnSpc>
              <a:buClr>
                <a:srgbClr val="006600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Основание для посещения </a:t>
            </a:r>
            <a:r>
              <a:rPr sz="1100" dirty="0">
                <a:latin typeface="Trebuchet MS"/>
                <a:cs typeface="Trebuchet MS"/>
              </a:rPr>
              <a:t>– </a:t>
            </a:r>
            <a:r>
              <a:rPr sz="1100" b="1" spc="-5" dirty="0">
                <a:latin typeface="Trebuchet MS"/>
                <a:cs typeface="Trebuchet MS"/>
              </a:rPr>
              <a:t>Заявка </a:t>
            </a:r>
            <a:r>
              <a:rPr sz="1100" b="1" dirty="0">
                <a:latin typeface="Trebuchet MS"/>
                <a:cs typeface="Trebuchet MS"/>
              </a:rPr>
              <a:t>по Форме М101 </a:t>
            </a:r>
            <a:r>
              <a:rPr sz="1100" b="1" spc="-5" dirty="0">
                <a:latin typeface="Trebuchet MS"/>
                <a:cs typeface="Trebuchet MS"/>
              </a:rPr>
              <a:t>(с.8)</a:t>
            </a:r>
            <a:r>
              <a:rPr sz="1100" spc="-5" dirty="0">
                <a:latin typeface="Trebuchet MS"/>
                <a:cs typeface="Trebuchet MS"/>
              </a:rPr>
              <a:t>, принятая </a:t>
            </a:r>
            <a:r>
              <a:rPr sz="1100" spc="-10" dirty="0">
                <a:latin typeface="Trebuchet MS"/>
                <a:cs typeface="Trebuchet MS"/>
              </a:rPr>
              <a:t>на</a:t>
            </a:r>
            <a:r>
              <a:rPr sz="1100" spc="-1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  m101@rtcomm.ru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6600"/>
              </a:buClr>
              <a:buFont typeface="Trebuchet MS"/>
              <a:buAutoNum type="arabicPeriod"/>
            </a:pPr>
            <a:endParaRPr sz="100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006600"/>
              </a:buClr>
              <a:buSzPct val="109090"/>
              <a:buAutoNum type="arabicPeriod"/>
              <a:tabLst>
                <a:tab pos="461645" algn="l"/>
                <a:tab pos="462280" algn="l"/>
              </a:tabLst>
            </a:pPr>
            <a:r>
              <a:rPr sz="1100" b="1" spc="-5" dirty="0">
                <a:latin typeface="Trebuchet MS"/>
                <a:cs typeface="Trebuchet MS"/>
              </a:rPr>
              <a:t>Время отправления</a:t>
            </a:r>
            <a:r>
              <a:rPr sz="1100" b="1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заявок:</a:t>
            </a:r>
            <a:endParaRPr sz="1100">
              <a:latin typeface="Trebuchet MS"/>
              <a:cs typeface="Trebuchet MS"/>
            </a:endParaRPr>
          </a:p>
          <a:p>
            <a:pPr marL="1155065" lvl="1" indent="-22923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spc="-5" dirty="0">
                <a:latin typeface="Trebuchet MS"/>
                <a:cs typeface="Trebuchet MS"/>
              </a:rPr>
              <a:t>не менее </a:t>
            </a:r>
            <a:r>
              <a:rPr sz="1100" dirty="0">
                <a:latin typeface="Trebuchet MS"/>
                <a:cs typeface="Trebuchet MS"/>
              </a:rPr>
              <a:t>чем </a:t>
            </a:r>
            <a:r>
              <a:rPr sz="1100" spc="-5" dirty="0">
                <a:latin typeface="Trebuchet MS"/>
                <a:cs typeface="Trebuchet MS"/>
              </a:rPr>
              <a:t>за </a:t>
            </a:r>
            <a:r>
              <a:rPr sz="1100" dirty="0">
                <a:latin typeface="Trebuchet MS"/>
                <a:cs typeface="Trebuchet MS"/>
              </a:rPr>
              <a:t>3 часа </a:t>
            </a:r>
            <a:r>
              <a:rPr sz="1100" spc="-5" dirty="0">
                <a:latin typeface="Trebuchet MS"/>
                <a:cs typeface="Trebuchet MS"/>
              </a:rPr>
              <a:t>до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посещения.</a:t>
            </a:r>
            <a:endParaRPr sz="1100">
              <a:latin typeface="Trebuchet MS"/>
              <a:cs typeface="Trebuchet MS"/>
            </a:endParaRPr>
          </a:p>
          <a:p>
            <a:pPr marL="1155065" marR="68580" lvl="1" indent="-228600">
              <a:lnSpc>
                <a:spcPct val="96800"/>
              </a:lnSpc>
              <a:spcBef>
                <a:spcPts val="65"/>
              </a:spcBef>
              <a:buFont typeface="Symbol"/>
              <a:buChar char=""/>
              <a:tabLst>
                <a:tab pos="1155065" algn="l"/>
                <a:tab pos="1155700" algn="l"/>
              </a:tabLst>
            </a:pP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экстренных случаях возможно оперативное оформление разового пропуска  для посещения ЦОД (время оформления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выдачи пропуска от </a:t>
            </a:r>
            <a:r>
              <a:rPr sz="1100" dirty="0">
                <a:latin typeface="Trebuchet MS"/>
                <a:cs typeface="Trebuchet MS"/>
              </a:rPr>
              <a:t>20-ти </a:t>
            </a:r>
            <a:r>
              <a:rPr sz="1100" spc="-5" dirty="0">
                <a:latin typeface="Trebuchet MS"/>
                <a:cs typeface="Trebuchet MS"/>
              </a:rPr>
              <a:t>минут до  </a:t>
            </a:r>
            <a:r>
              <a:rPr sz="1100" dirty="0">
                <a:latin typeface="Trebuchet MS"/>
                <a:cs typeface="Trebuchet MS"/>
              </a:rPr>
              <a:t>2-х </a:t>
            </a:r>
            <a:r>
              <a:rPr sz="1100" spc="-5" dirty="0">
                <a:latin typeface="Trebuchet MS"/>
                <a:cs typeface="Trebuchet MS"/>
              </a:rPr>
              <a:t>часов,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зависимости от присутствия руководства</a:t>
            </a:r>
            <a:r>
              <a:rPr sz="1100" spc="2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М101).</a:t>
            </a:r>
            <a:endParaRPr sz="11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Symbol"/>
              <a:buChar char=""/>
            </a:pPr>
            <a:endParaRPr sz="1100">
              <a:latin typeface="Trebuchet MS"/>
              <a:cs typeface="Trebuchet MS"/>
            </a:endParaRPr>
          </a:p>
          <a:p>
            <a:pPr marL="12700" marR="254635">
              <a:lnSpc>
                <a:spcPct val="96100"/>
              </a:lnSpc>
              <a:buClr>
                <a:srgbClr val="006600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Доступ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здание М101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5" dirty="0">
                <a:latin typeface="Trebuchet MS"/>
                <a:cs typeface="Trebuchet MS"/>
              </a:rPr>
              <a:t>нерабочее время</a:t>
            </a:r>
            <a:r>
              <a:rPr sz="1100" spc="-5" dirty="0">
                <a:latin typeface="Trebuchet MS"/>
                <a:cs typeface="Trebuchet MS"/>
              </a:rPr>
              <a:t>, 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праздничные </a:t>
            </a:r>
            <a:r>
              <a:rPr sz="1100" spc="-10" dirty="0">
                <a:latin typeface="Trebuchet MS"/>
                <a:cs typeface="Trebuchet MS"/>
              </a:rPr>
              <a:t>дни </a:t>
            </a:r>
            <a:r>
              <a:rPr sz="1100" spc="-5" dirty="0">
                <a:latin typeface="Trebuchet MS"/>
                <a:cs typeface="Trebuchet MS"/>
              </a:rPr>
              <a:t>возможен  </a:t>
            </a:r>
            <a:r>
              <a:rPr sz="1100" dirty="0">
                <a:latin typeface="Trebuchet MS"/>
                <a:cs typeface="Trebuchet MS"/>
              </a:rPr>
              <a:t>только </a:t>
            </a:r>
            <a:r>
              <a:rPr sz="1100" spc="-5" dirty="0">
                <a:latin typeface="Trebuchet MS"/>
                <a:cs typeface="Trebuchet MS"/>
              </a:rPr>
              <a:t>для авторизованных лиц, </a:t>
            </a:r>
            <a:r>
              <a:rPr sz="1100" spc="-20" dirty="0">
                <a:latin typeface="Trebuchet MS"/>
                <a:cs typeface="Trebuchet MS"/>
              </a:rPr>
              <a:t>внесенных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15" dirty="0">
                <a:latin typeface="Trebuchet MS"/>
                <a:cs typeface="Trebuchet MS"/>
              </a:rPr>
              <a:t>список </a:t>
            </a:r>
            <a:r>
              <a:rPr sz="1100" spc="-10" dirty="0">
                <a:latin typeface="Trebuchet MS"/>
                <a:cs typeface="Trebuchet MS"/>
              </a:rPr>
              <a:t>для </a:t>
            </a:r>
            <a:r>
              <a:rPr sz="1100" spc="-20" dirty="0">
                <a:latin typeface="Trebuchet MS"/>
                <a:cs typeface="Trebuchet MS"/>
              </a:rPr>
              <a:t>посещения </a:t>
            </a:r>
            <a:r>
              <a:rPr sz="1100" spc="-15" dirty="0">
                <a:latin typeface="Trebuchet MS"/>
                <a:cs typeface="Trebuchet MS"/>
              </a:rPr>
              <a:t>Дата-центра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15" dirty="0">
                <a:latin typeface="Trebuchet MS"/>
                <a:cs typeface="Trebuchet MS"/>
              </a:rPr>
              <a:t>нерабочее  время, </a:t>
            </a:r>
            <a:r>
              <a:rPr sz="1100" spc="-10" dirty="0">
                <a:latin typeface="Trebuchet MS"/>
                <a:cs typeface="Trebuchet MS"/>
              </a:rPr>
              <a:t>по </a:t>
            </a:r>
            <a:r>
              <a:rPr sz="1100" spc="-15" dirty="0">
                <a:latin typeface="Trebuchet MS"/>
                <a:cs typeface="Trebuchet MS"/>
              </a:rPr>
              <a:t>предварительной</a:t>
            </a:r>
            <a:r>
              <a:rPr sz="1100" spc="-40" dirty="0">
                <a:latin typeface="Trebuchet MS"/>
                <a:cs typeface="Trebuchet MS"/>
              </a:rPr>
              <a:t> </a:t>
            </a:r>
            <a:r>
              <a:rPr sz="1100" spc="-15" dirty="0">
                <a:latin typeface="Trebuchet MS"/>
                <a:cs typeface="Trebuchet MS"/>
              </a:rPr>
              <a:t>заявке.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6600"/>
              </a:buClr>
              <a:buFont typeface="Trebuchet MS"/>
              <a:buAutoNum type="arabicPeriod"/>
            </a:pPr>
            <a:endParaRPr sz="1200">
              <a:latin typeface="Trebuchet MS"/>
              <a:cs typeface="Trebuchet MS"/>
            </a:endParaRPr>
          </a:p>
          <a:p>
            <a:pPr marL="12700" marR="498475">
              <a:lnSpc>
                <a:spcPts val="1270"/>
              </a:lnSpc>
              <a:buClr>
                <a:srgbClr val="006600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прохода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помещения Дата-центра посетителю выдается разовый пропуск, </a:t>
            </a:r>
            <a:r>
              <a:rPr sz="1100" dirty="0">
                <a:latin typeface="Trebuchet MS"/>
                <a:cs typeface="Trebuchet MS"/>
              </a:rPr>
              <a:t>по  </a:t>
            </a:r>
            <a:r>
              <a:rPr sz="1100" spc="-5" dirty="0">
                <a:latin typeface="Trebuchet MS"/>
                <a:cs typeface="Trebuchet MS"/>
              </a:rPr>
              <a:t>окончании посещения Дата-центра </a:t>
            </a:r>
            <a:r>
              <a:rPr sz="1100" dirty="0">
                <a:latin typeface="Trebuchet MS"/>
                <a:cs typeface="Trebuchet MS"/>
              </a:rPr>
              <a:t>этот </a:t>
            </a:r>
            <a:r>
              <a:rPr sz="1100" spc="-5" dirty="0">
                <a:latin typeface="Trebuchet MS"/>
                <a:cs typeface="Trebuchet MS"/>
              </a:rPr>
              <a:t>пропуск необходимо предоставить дежурному  инженеру СЭД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получить отметку </a:t>
            </a:r>
            <a:r>
              <a:rPr sz="1100" dirty="0">
                <a:latin typeface="Trebuchet MS"/>
                <a:cs typeface="Trebuchet MS"/>
              </a:rPr>
              <a:t>о </a:t>
            </a:r>
            <a:r>
              <a:rPr sz="1100" spc="-5" dirty="0">
                <a:latin typeface="Trebuchet MS"/>
                <a:cs typeface="Trebuchet MS"/>
              </a:rPr>
              <a:t>времени посещения. </a:t>
            </a:r>
            <a:r>
              <a:rPr sz="1100" b="1" spc="-5" dirty="0">
                <a:latin typeface="Trebuchet MS"/>
                <a:cs typeface="Trebuchet MS"/>
              </a:rPr>
              <a:t>Для </a:t>
            </a:r>
            <a:r>
              <a:rPr sz="1100" b="1" dirty="0">
                <a:latin typeface="Trebuchet MS"/>
                <a:cs typeface="Trebuchet MS"/>
              </a:rPr>
              <a:t>въезда</a:t>
            </a:r>
            <a:r>
              <a:rPr sz="1100" b="1" spc="5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автотранспорта</a:t>
            </a:r>
            <a:endParaRPr sz="1100">
              <a:latin typeface="Trebuchet MS"/>
              <a:cs typeface="Trebuchet MS"/>
            </a:endParaRPr>
          </a:p>
          <a:p>
            <a:pPr marL="12700" marR="154305">
              <a:lnSpc>
                <a:spcPts val="1270"/>
              </a:lnSpc>
              <a:spcBef>
                <a:spcPts val="20"/>
              </a:spcBef>
            </a:pPr>
            <a:r>
              <a:rPr sz="1100" spc="-5" dirty="0">
                <a:latin typeface="Trebuchet MS"/>
                <a:cs typeface="Trebuchet MS"/>
              </a:rPr>
              <a:t>оформляется разовый </a:t>
            </a:r>
            <a:r>
              <a:rPr sz="1100" dirty="0">
                <a:latin typeface="Trebuchet MS"/>
                <a:cs typeface="Trebuchet MS"/>
              </a:rPr>
              <a:t>пропуск в </a:t>
            </a:r>
            <a:r>
              <a:rPr sz="1100" spc="-5" dirty="0">
                <a:latin typeface="Trebuchet MS"/>
                <a:cs typeface="Trebuchet MS"/>
              </a:rPr>
              <a:t>бюро пропусков на проходной рядом со шлагбаумом (въезд </a:t>
            </a:r>
            <a:r>
              <a:rPr sz="1100" dirty="0">
                <a:latin typeface="Trebuchet MS"/>
                <a:cs typeface="Trebuchet MS"/>
              </a:rPr>
              <a:t>с  ул.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Дорожная).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rebuchet MS"/>
              <a:cs typeface="Trebuchet MS"/>
            </a:endParaRPr>
          </a:p>
          <a:p>
            <a:pPr marL="12700" marR="567055">
              <a:lnSpc>
                <a:spcPts val="1270"/>
              </a:lnSpc>
              <a:spcBef>
                <a:spcPts val="5"/>
              </a:spcBef>
              <a:buClr>
                <a:srgbClr val="006600"/>
              </a:buClr>
              <a:buSzPct val="109090"/>
              <a:buFont typeface="Trebuchet MS"/>
              <a:buAutoNum type="arabicPeriod" startAt="6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Все </a:t>
            </a:r>
            <a:r>
              <a:rPr sz="1100" spc="-5" dirty="0">
                <a:latin typeface="Trebuchet MS"/>
                <a:cs typeface="Trebuchet MS"/>
              </a:rPr>
              <a:t>посетители ЦОД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документ, удостоверяющий личность  (паспорт).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600"/>
              </a:buClr>
              <a:buFont typeface="Trebuchet MS"/>
              <a:buAutoNum type="arabicPeriod" startAt="6"/>
            </a:pPr>
            <a:endParaRPr sz="1050">
              <a:latin typeface="Trebuchet MS"/>
              <a:cs typeface="Trebuchet MS"/>
            </a:endParaRPr>
          </a:p>
          <a:p>
            <a:pPr marL="12700" marR="120650" algn="just">
              <a:lnSpc>
                <a:spcPct val="96100"/>
              </a:lnSpc>
              <a:buClr>
                <a:srgbClr val="006600"/>
              </a:buClr>
              <a:buSzPct val="109090"/>
              <a:buFont typeface="Trebuchet MS"/>
              <a:buAutoNum type="arabicPeriod" startAt="6"/>
              <a:tabLst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вноса/выноса оборудования сотрудники Пользователя, не указанные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Формуляре, 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оформленную Доверенность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печатью организации за подписью лица,  имеющего право подписи.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6600"/>
              </a:buClr>
              <a:buFont typeface="Trebuchet MS"/>
              <a:buAutoNum type="arabicPeriod" startAt="6"/>
            </a:pPr>
            <a:endParaRPr sz="1200">
              <a:latin typeface="Trebuchet MS"/>
              <a:cs typeface="Trebuchet MS"/>
            </a:endParaRPr>
          </a:p>
          <a:p>
            <a:pPr marL="12700" marR="167005">
              <a:lnSpc>
                <a:spcPts val="1270"/>
              </a:lnSpc>
              <a:buClr>
                <a:srgbClr val="006600"/>
              </a:buClr>
              <a:buSzPct val="109090"/>
              <a:buFont typeface="Trebuchet MS"/>
              <a:buAutoNum type="arabicPeriod" startAt="6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Вынос комплектующих блоков оборудования осуществляется только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рабочее время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5" dirty="0">
                <a:latin typeface="Trebuchet MS"/>
                <a:cs typeface="Trebuchet MS"/>
              </a:rPr>
              <a:t>оформляется Актом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материальным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пропуском.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600"/>
              </a:buClr>
              <a:buFont typeface="Trebuchet MS"/>
              <a:buAutoNum type="arabicPeriod" startAt="6"/>
            </a:pPr>
            <a:endParaRPr sz="1050">
              <a:latin typeface="Trebuchet MS"/>
              <a:cs typeface="Trebuchet MS"/>
            </a:endParaRPr>
          </a:p>
          <a:p>
            <a:pPr marL="12700" marR="5080">
              <a:lnSpc>
                <a:spcPct val="96100"/>
              </a:lnSpc>
              <a:spcBef>
                <a:spcPts val="5"/>
              </a:spcBef>
              <a:buClr>
                <a:srgbClr val="006600"/>
              </a:buClr>
              <a:buSzPct val="109090"/>
              <a:buFont typeface="Trebuchet MS"/>
              <a:buAutoNum type="arabicPeriod" startAt="6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1 </a:t>
            </a:r>
            <a:r>
              <a:rPr sz="1100" spc="-5" dirty="0">
                <a:latin typeface="Trebuchet MS"/>
                <a:cs typeface="Trebuchet MS"/>
              </a:rPr>
              <a:t>раз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год (в декабре) возможно оформление </a:t>
            </a:r>
            <a:r>
              <a:rPr sz="1100" b="1" spc="-5" dirty="0">
                <a:latin typeface="Trebuchet MS"/>
                <a:cs typeface="Trebuchet MS"/>
              </a:rPr>
              <a:t>постоянного пластикового пропуска </a:t>
            </a:r>
            <a:r>
              <a:rPr sz="1100" spc="-5" dirty="0">
                <a:latin typeface="Trebuchet MS"/>
                <a:cs typeface="Trebuchet MS"/>
              </a:rPr>
              <a:t>для  авторизованных специалистов Пользователей (не </a:t>
            </a:r>
            <a:r>
              <a:rPr sz="1100" dirty="0">
                <a:latin typeface="Trebuchet MS"/>
                <a:cs typeface="Trebuchet MS"/>
              </a:rPr>
              <a:t>более 3 </a:t>
            </a:r>
            <a:r>
              <a:rPr sz="1100" spc="-5" dirty="0">
                <a:latin typeface="Trebuchet MS"/>
                <a:cs typeface="Trebuchet MS"/>
              </a:rPr>
              <a:t>(трёх)), список необходимо </a:t>
            </a:r>
            <a:r>
              <a:rPr sz="1100" spc="-10" dirty="0">
                <a:latin typeface="Trebuchet MS"/>
                <a:cs typeface="Trebuchet MS"/>
              </a:rPr>
              <a:t>направить  </a:t>
            </a:r>
            <a:r>
              <a:rPr sz="1100" spc="-5" dirty="0">
                <a:latin typeface="Trebuchet MS"/>
                <a:cs typeface="Trebuchet MS"/>
              </a:rPr>
              <a:t>на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support-m101@rtcomm.ru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006600"/>
              </a:buClr>
              <a:buFont typeface="Trebuchet MS"/>
              <a:buAutoNum type="arabicPeriod" startAt="6"/>
            </a:pPr>
            <a:endParaRPr sz="1300">
              <a:latin typeface="Trebuchet MS"/>
              <a:cs typeface="Trebuchet MS"/>
            </a:endParaRPr>
          </a:p>
          <a:p>
            <a:pPr marL="461645" indent="-449580">
              <a:lnSpc>
                <a:spcPts val="1405"/>
              </a:lnSpc>
              <a:spcBef>
                <a:spcPts val="990"/>
              </a:spcBef>
              <a:buClr>
                <a:srgbClr val="006600"/>
              </a:buClr>
              <a:buSzPct val="109090"/>
              <a:buAutoNum type="arabicPeriod" startAt="6"/>
              <a:tabLst>
                <a:tab pos="461645" algn="l"/>
                <a:tab pos="462280" algn="l"/>
              </a:tabLst>
            </a:pPr>
            <a:r>
              <a:rPr sz="1100" b="1" dirty="0">
                <a:latin typeface="Trebuchet MS"/>
                <a:cs typeface="Trebuchet MS"/>
              </a:rPr>
              <a:t>Для установки </a:t>
            </a:r>
            <a:r>
              <a:rPr sz="1100" b="1" spc="-5" dirty="0">
                <a:latin typeface="Trebuchet MS"/>
                <a:cs typeface="Trebuchet MS"/>
              </a:rPr>
              <a:t>оборудования необходимо</a:t>
            </a:r>
            <a:r>
              <a:rPr sz="1100" b="1" spc="-2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иметь:</a:t>
            </a:r>
            <a:endParaRPr sz="1100">
              <a:latin typeface="Trebuchet MS"/>
              <a:cs typeface="Trebuchet MS"/>
            </a:endParaRPr>
          </a:p>
          <a:p>
            <a:pPr marL="556260" indent="-95250">
              <a:lnSpc>
                <a:spcPts val="1270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кабель электропитания для PDU на 220 Вольт, </a:t>
            </a:r>
            <a:r>
              <a:rPr sz="1100" b="1" dirty="0">
                <a:latin typeface="Trebuchet MS"/>
                <a:cs typeface="Trebuchet MS"/>
              </a:rPr>
              <a:t>тип </a:t>
            </a:r>
            <a:r>
              <a:rPr sz="1100" b="1" spc="-5" dirty="0">
                <a:latin typeface="Trebuchet MS"/>
                <a:cs typeface="Trebuchet MS"/>
              </a:rPr>
              <a:t>вилки</a:t>
            </a:r>
            <a:r>
              <a:rPr sz="1100" b="1" spc="2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C14</a:t>
            </a:r>
            <a:r>
              <a:rPr sz="1100" spc="-5" dirty="0">
                <a:latin typeface="Trebuchet MS"/>
                <a:cs typeface="Trebuchet MS"/>
              </a:rPr>
              <a:t>;</a:t>
            </a:r>
            <a:endParaRPr sz="1100">
              <a:latin typeface="Trebuchet MS"/>
              <a:cs typeface="Trebuchet MS"/>
            </a:endParaRPr>
          </a:p>
          <a:p>
            <a:pPr marL="556260" indent="-95250">
              <a:lnSpc>
                <a:spcPts val="1275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салазки (рельсы) для установки серверов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стойки </a:t>
            </a:r>
            <a:r>
              <a:rPr sz="1100" dirty="0">
                <a:latin typeface="Trebuchet MS"/>
                <a:cs typeface="Trebuchet MS"/>
              </a:rPr>
              <a:t>с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параметрами:</a:t>
            </a:r>
            <a:endParaRPr sz="1100">
              <a:latin typeface="Trebuchet MS"/>
              <a:cs typeface="Trebuchet MS"/>
            </a:endParaRPr>
          </a:p>
          <a:p>
            <a:pPr marL="461645">
              <a:lnSpc>
                <a:spcPts val="1415"/>
              </a:lnSpc>
            </a:pPr>
            <a:r>
              <a:rPr sz="1200" b="1" spc="-5" dirty="0">
                <a:latin typeface="Trebuchet MS"/>
                <a:cs typeface="Trebuchet MS"/>
              </a:rPr>
              <a:t>ширина </a:t>
            </a:r>
            <a:r>
              <a:rPr sz="1200" b="1" dirty="0">
                <a:latin typeface="Trebuchet MS"/>
                <a:cs typeface="Trebuchet MS"/>
              </a:rPr>
              <a:t>19 </a:t>
            </a:r>
            <a:r>
              <a:rPr sz="1200" b="1" spc="-5" dirty="0">
                <a:latin typeface="Trebuchet MS"/>
                <a:cs typeface="Trebuchet MS"/>
              </a:rPr>
              <a:t>дюймов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глубина </a:t>
            </a:r>
            <a:r>
              <a:rPr sz="1200" b="1" spc="5" dirty="0">
                <a:latin typeface="Trebuchet MS"/>
                <a:cs typeface="Trebuchet MS"/>
              </a:rPr>
              <a:t>1070 </a:t>
            </a:r>
            <a:r>
              <a:rPr sz="1200" b="1" spc="-5" dirty="0">
                <a:latin typeface="Trebuchet MS"/>
                <a:cs typeface="Trebuchet MS"/>
              </a:rPr>
              <a:t>мм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высота </a:t>
            </a:r>
            <a:r>
              <a:rPr sz="1200" b="1" dirty="0">
                <a:latin typeface="Trebuchet MS"/>
                <a:cs typeface="Trebuchet MS"/>
              </a:rPr>
              <a:t>до</a:t>
            </a:r>
            <a:r>
              <a:rPr sz="1200" b="1" spc="-15" dirty="0">
                <a:latin typeface="Trebuchet MS"/>
                <a:cs typeface="Trebuchet MS"/>
              </a:rPr>
              <a:t> </a:t>
            </a:r>
            <a:r>
              <a:rPr sz="1200" b="1" spc="-5" dirty="0">
                <a:latin typeface="Trebuchet MS"/>
                <a:cs typeface="Trebuchet MS"/>
              </a:rPr>
              <a:t>48U.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2046" y="525071"/>
            <a:ext cx="899540" cy="49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Рисунок 11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71" y="556820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162050" y="488951"/>
            <a:ext cx="882599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/>
          <p:nvPr/>
        </p:nvSpPr>
        <p:spPr>
          <a:xfrm>
            <a:off x="2103373" y="452627"/>
            <a:ext cx="5189220" cy="361637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(495)</a:t>
            </a:r>
            <a:r>
              <a:rPr sz="1000" b="1" spc="4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6144" y="4495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37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9192" y="1025905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4404" y="1397254"/>
            <a:ext cx="5998210" cy="163385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92860" marR="5080" indent="-884555">
              <a:lnSpc>
                <a:spcPts val="1739"/>
              </a:lnSpc>
              <a:spcBef>
                <a:spcPts val="204"/>
              </a:spcBef>
            </a:pPr>
            <a:r>
              <a:rPr sz="1500" b="1" spc="-5" dirty="0">
                <a:solidFill>
                  <a:srgbClr val="006600"/>
                </a:solidFill>
                <a:latin typeface="Trebuchet MS"/>
                <a:cs typeface="Trebuchet MS"/>
              </a:rPr>
              <a:t>Форма заявки </a:t>
            </a:r>
            <a:r>
              <a:rPr sz="1500" b="1" dirty="0">
                <a:solidFill>
                  <a:srgbClr val="006600"/>
                </a:solidFill>
                <a:latin typeface="Trebuchet MS"/>
                <a:cs typeface="Trebuchet MS"/>
              </a:rPr>
              <a:t>на посещение </a:t>
            </a:r>
            <a:r>
              <a:rPr sz="1500" b="1" spc="-5" dirty="0">
                <a:solidFill>
                  <a:srgbClr val="006600"/>
                </a:solidFill>
                <a:latin typeface="Trebuchet MS"/>
                <a:cs typeface="Trebuchet MS"/>
              </a:rPr>
              <a:t>ЦОД М101 </a:t>
            </a:r>
            <a:r>
              <a:rPr sz="1500" b="1" dirty="0">
                <a:solidFill>
                  <a:srgbClr val="006600"/>
                </a:solidFill>
                <a:latin typeface="Trebuchet MS"/>
                <a:cs typeface="Trebuchet MS"/>
              </a:rPr>
              <a:t>и </a:t>
            </a:r>
            <a:r>
              <a:rPr sz="1500" b="1" spc="-5" dirty="0">
                <a:solidFill>
                  <a:srgbClr val="006600"/>
                </a:solidFill>
                <a:latin typeface="Trebuchet MS"/>
                <a:cs typeface="Trebuchet MS"/>
              </a:rPr>
              <a:t>проведение </a:t>
            </a:r>
            <a:r>
              <a:rPr sz="1500" b="1" dirty="0">
                <a:solidFill>
                  <a:srgbClr val="006600"/>
                </a:solidFill>
                <a:latin typeface="Trebuchet MS"/>
                <a:cs typeface="Trebuchet MS"/>
              </a:rPr>
              <a:t>работ  </a:t>
            </a:r>
            <a:r>
              <a:rPr sz="1500" b="1" spc="-5" dirty="0">
                <a:latin typeface="Trebuchet MS"/>
                <a:cs typeface="Trebuchet MS"/>
              </a:rPr>
              <a:t>(высылается </a:t>
            </a:r>
            <a:r>
              <a:rPr sz="1500" b="1" dirty="0">
                <a:latin typeface="Trebuchet MS"/>
                <a:cs typeface="Trebuchet MS"/>
              </a:rPr>
              <a:t>на</a:t>
            </a:r>
            <a:r>
              <a:rPr sz="1500" b="1" spc="-5" dirty="0">
                <a:latin typeface="Trebuchet MS"/>
                <a:cs typeface="Trebuchet MS"/>
              </a:rPr>
              <a:t> </a:t>
            </a:r>
            <a:r>
              <a:rPr sz="15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support-m101@rtcomm.ru</a:t>
            </a:r>
            <a:r>
              <a:rPr sz="1500" spc="-5" dirty="0">
                <a:latin typeface="Trebuchet MS"/>
                <a:cs typeface="Trebuchet MS"/>
              </a:rPr>
              <a:t>)</a:t>
            </a:r>
            <a:endParaRPr sz="15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7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 dirty="0">
              <a:latin typeface="Trebuchet MS"/>
              <a:cs typeface="Trebuchet MS"/>
            </a:endParaRPr>
          </a:p>
          <a:p>
            <a:pPr marL="224154" indent="-212090">
              <a:lnSpc>
                <a:spcPct val="100000"/>
              </a:lnSpc>
              <a:buAutoNum type="arabicPeriod"/>
              <a:tabLst>
                <a:tab pos="224790" algn="l"/>
                <a:tab pos="2828290" algn="l"/>
                <a:tab pos="4705350" algn="l"/>
              </a:tabLst>
            </a:pPr>
            <a:r>
              <a:rPr sz="1400" spc="-5" dirty="0">
                <a:latin typeface="Trebuchet MS"/>
                <a:cs typeface="Trebuchet MS"/>
              </a:rPr>
              <a:t>Компания: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, </a:t>
            </a:r>
            <a:r>
              <a:rPr sz="1400" spc="-5" dirty="0">
                <a:latin typeface="Trebuchet MS"/>
                <a:cs typeface="Trebuchet MS"/>
              </a:rPr>
              <a:t>договор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N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rebuchet MS"/>
              <a:buAutoNum type="arabicPeriod"/>
            </a:pPr>
            <a:endParaRPr sz="1350" dirty="0">
              <a:latin typeface="Times New Roman"/>
              <a:cs typeface="Times New Roman"/>
            </a:endParaRPr>
          </a:p>
          <a:p>
            <a:pPr marL="224154" indent="-21209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24790" algn="l"/>
              </a:tabLst>
            </a:pPr>
            <a:r>
              <a:rPr sz="1400" dirty="0">
                <a:latin typeface="Trebuchet MS"/>
                <a:cs typeface="Trebuchet MS"/>
              </a:rPr>
              <a:t>Ф.И.О. </a:t>
            </a:r>
            <a:r>
              <a:rPr sz="1400" spc="-5" dirty="0">
                <a:latin typeface="Trebuchet MS"/>
                <a:cs typeface="Trebuchet MS"/>
              </a:rPr>
              <a:t>лиц на </a:t>
            </a:r>
            <a:r>
              <a:rPr sz="1400" dirty="0">
                <a:latin typeface="Trebuchet MS"/>
                <a:cs typeface="Trebuchet MS"/>
              </a:rPr>
              <a:t>посещение </a:t>
            </a:r>
            <a:r>
              <a:rPr sz="1400" spc="-5" dirty="0">
                <a:latin typeface="Trebuchet MS"/>
                <a:cs typeface="Trebuchet MS"/>
              </a:rPr>
              <a:t>Дата-центра: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67104" y="3206860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2239" y="3206860"/>
            <a:ext cx="464820" cy="0"/>
          </a:xfrm>
          <a:custGeom>
            <a:avLst/>
            <a:gdLst/>
            <a:ahLst/>
            <a:cxnLst/>
            <a:rect l="l" t="t" r="r" b="b"/>
            <a:pathLst>
              <a:path w="464819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78483" y="3206860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890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8800" y="3206860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03934" y="3206860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0178" y="320686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6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7104" y="3412600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12239" y="3412600"/>
            <a:ext cx="464820" cy="0"/>
          </a:xfrm>
          <a:custGeom>
            <a:avLst/>
            <a:gdLst/>
            <a:ahLst/>
            <a:cxnLst/>
            <a:rect l="l" t="t" r="r" b="b"/>
            <a:pathLst>
              <a:path w="464819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78483" y="3412600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890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58800" y="3412600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74370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03934" y="3412600"/>
            <a:ext cx="464820" cy="0"/>
          </a:xfrm>
          <a:custGeom>
            <a:avLst/>
            <a:gdLst/>
            <a:ahLst/>
            <a:cxnLst/>
            <a:rect l="l" t="t" r="r" b="b"/>
            <a:pathLst>
              <a:path w="464820">
                <a:moveTo>
                  <a:pt x="0" y="0"/>
                </a:moveTo>
                <a:lnTo>
                  <a:pt x="464817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70178" y="341260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6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54404" y="3618102"/>
            <a:ext cx="6036310" cy="3750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4" indent="-212090">
              <a:lnSpc>
                <a:spcPts val="1650"/>
              </a:lnSpc>
              <a:spcBef>
                <a:spcPts val="100"/>
              </a:spcBef>
              <a:buAutoNum type="arabicPeriod" startAt="3"/>
              <a:tabLst>
                <a:tab pos="224790" algn="l"/>
                <a:tab pos="2501265" algn="l"/>
                <a:tab pos="2873375" algn="l"/>
                <a:tab pos="3868420" algn="l"/>
                <a:tab pos="4213225" algn="l"/>
              </a:tabLst>
            </a:pPr>
            <a:r>
              <a:rPr sz="1400" dirty="0">
                <a:latin typeface="Trebuchet MS"/>
                <a:cs typeface="Trebuchet MS"/>
              </a:rPr>
              <a:t>Дата и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время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прибытия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/201_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г.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.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650"/>
              </a:lnSpc>
              <a:tabLst>
                <a:tab pos="4023360" algn="l"/>
                <a:tab pos="4368800" algn="l"/>
              </a:tabLst>
            </a:pPr>
            <a:r>
              <a:rPr sz="1400" spc="-5" dirty="0">
                <a:latin typeface="Trebuchet MS"/>
                <a:cs typeface="Trebuchet MS"/>
              </a:rPr>
              <a:t>Ориентировочное </a:t>
            </a:r>
            <a:r>
              <a:rPr sz="1400" dirty="0">
                <a:latin typeface="Trebuchet MS"/>
                <a:cs typeface="Trebuchet MS"/>
              </a:rPr>
              <a:t>время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проведения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работ: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ч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мин.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rebuchet MS"/>
              <a:cs typeface="Trebuchet MS"/>
            </a:endParaRPr>
          </a:p>
          <a:p>
            <a:pPr marL="224154" indent="-212090">
              <a:lnSpc>
                <a:spcPts val="1655"/>
              </a:lnSpc>
              <a:buAutoNum type="arabicPeriod" startAt="4"/>
              <a:tabLst>
                <a:tab pos="224790" algn="l"/>
              </a:tabLst>
            </a:pPr>
            <a:r>
              <a:rPr sz="1400" dirty="0">
                <a:latin typeface="Trebuchet MS"/>
                <a:cs typeface="Trebuchet MS"/>
              </a:rPr>
              <a:t>Цель </a:t>
            </a:r>
            <a:r>
              <a:rPr sz="1400" spc="-5" dirty="0">
                <a:latin typeface="Trebuchet MS"/>
                <a:cs typeface="Trebuchet MS"/>
              </a:rPr>
              <a:t>посещения </a:t>
            </a:r>
            <a:r>
              <a:rPr sz="1400" dirty="0">
                <a:latin typeface="Trebuchet MS"/>
                <a:cs typeface="Trebuchet MS"/>
              </a:rPr>
              <a:t>(</a:t>
            </a:r>
            <a:r>
              <a:rPr sz="1400" i="1" dirty="0">
                <a:latin typeface="Trebuchet MS"/>
                <a:cs typeface="Trebuchet MS"/>
              </a:rPr>
              <a:t>указать</a:t>
            </a:r>
            <a:r>
              <a:rPr sz="1400" i="1" spc="-10" dirty="0">
                <a:latin typeface="Trebuchet MS"/>
                <a:cs typeface="Trebuchet MS"/>
              </a:rPr>
              <a:t> </a:t>
            </a:r>
            <a:r>
              <a:rPr sz="1400" i="1" spc="-5" dirty="0">
                <a:latin typeface="Trebuchet MS"/>
                <a:cs typeface="Trebuchet MS"/>
              </a:rPr>
              <a:t>нужную</a:t>
            </a:r>
            <a:r>
              <a:rPr sz="1400" spc="-5" dirty="0">
                <a:latin typeface="Trebuchet MS"/>
                <a:cs typeface="Trebuchet MS"/>
              </a:rPr>
              <a:t>)</a:t>
            </a:r>
            <a:endParaRPr sz="1400">
              <a:latin typeface="Trebuchet MS"/>
              <a:cs typeface="Trebuchet MS"/>
            </a:endParaRPr>
          </a:p>
          <a:p>
            <a:pPr marL="490855" lvl="1" indent="-119380">
              <a:lnSpc>
                <a:spcPts val="1625"/>
              </a:lnSpc>
              <a:buChar char="-"/>
              <a:tabLst>
                <a:tab pos="491490" algn="l"/>
              </a:tabLst>
            </a:pPr>
            <a:r>
              <a:rPr sz="1400" spc="-5" dirty="0">
                <a:latin typeface="Trebuchet MS"/>
                <a:cs typeface="Trebuchet MS"/>
              </a:rPr>
              <a:t>настройка оборудования</a:t>
            </a:r>
            <a:endParaRPr sz="1400">
              <a:latin typeface="Trebuchet MS"/>
              <a:cs typeface="Trebuchet MS"/>
            </a:endParaRPr>
          </a:p>
          <a:p>
            <a:pPr marL="490855" lvl="1" indent="-119380">
              <a:lnSpc>
                <a:spcPts val="1625"/>
              </a:lnSpc>
              <a:buChar char="-"/>
              <a:tabLst>
                <a:tab pos="491490" algn="l"/>
              </a:tabLst>
            </a:pPr>
            <a:r>
              <a:rPr sz="1400" dirty="0">
                <a:latin typeface="Trebuchet MS"/>
                <a:cs typeface="Trebuchet MS"/>
              </a:rPr>
              <a:t>изменение </a:t>
            </a:r>
            <a:r>
              <a:rPr sz="1400" spc="-5" dirty="0">
                <a:latin typeface="Trebuchet MS"/>
                <a:cs typeface="Trebuchet MS"/>
              </a:rPr>
              <a:t>конфигурации оборудования</a:t>
            </a:r>
            <a:endParaRPr sz="1400">
              <a:latin typeface="Trebuchet MS"/>
              <a:cs typeface="Trebuchet MS"/>
            </a:endParaRPr>
          </a:p>
          <a:p>
            <a:pPr marL="490855" lvl="1" indent="-119380">
              <a:lnSpc>
                <a:spcPts val="1625"/>
              </a:lnSpc>
              <a:buChar char="-"/>
              <a:tabLst>
                <a:tab pos="491490" algn="l"/>
              </a:tabLst>
            </a:pPr>
            <a:r>
              <a:rPr sz="1400" spc="-5" dirty="0">
                <a:latin typeface="Trebuchet MS"/>
                <a:cs typeface="Trebuchet MS"/>
              </a:rPr>
              <a:t>вынос оборудования:</a:t>
            </a:r>
            <a:endParaRPr sz="1400">
              <a:latin typeface="Trebuchet MS"/>
              <a:cs typeface="Trebuchet MS"/>
            </a:endParaRPr>
          </a:p>
          <a:p>
            <a:pPr marL="372110">
              <a:lnSpc>
                <a:spcPts val="1625"/>
              </a:lnSpc>
              <a:tabLst>
                <a:tab pos="3338829" algn="l"/>
                <a:tab pos="5911850" algn="l"/>
              </a:tabLst>
            </a:pP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</a:t>
            </a:r>
            <a:r>
              <a:rPr sz="1400" spc="-8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marL="490855" lvl="1" indent="-119380">
              <a:lnSpc>
                <a:spcPts val="1625"/>
              </a:lnSpc>
              <a:buChar char="-"/>
              <a:tabLst>
                <a:tab pos="491490" algn="l"/>
              </a:tabLst>
            </a:pPr>
            <a:r>
              <a:rPr sz="1400" spc="-5" dirty="0">
                <a:latin typeface="Trebuchet MS"/>
                <a:cs typeface="Trebuchet MS"/>
              </a:rPr>
              <a:t>внос оборудования:</a:t>
            </a:r>
            <a:endParaRPr sz="1400">
              <a:latin typeface="Trebuchet MS"/>
              <a:cs typeface="Trebuchet MS"/>
            </a:endParaRPr>
          </a:p>
          <a:p>
            <a:pPr marL="372110">
              <a:lnSpc>
                <a:spcPts val="1650"/>
              </a:lnSpc>
              <a:tabLst>
                <a:tab pos="3338829" algn="l"/>
                <a:tab pos="5911850" algn="l"/>
              </a:tabLst>
            </a:pPr>
            <a:r>
              <a:rPr sz="1400" spc="-5" dirty="0">
                <a:latin typeface="Trebuchet MS"/>
                <a:cs typeface="Trebuchet MS"/>
              </a:rPr>
              <a:t>сервер </a:t>
            </a:r>
            <a:r>
              <a:rPr sz="1400" dirty="0">
                <a:latin typeface="Trebuchet MS"/>
                <a:cs typeface="Trebuchet MS"/>
              </a:rPr>
              <a:t>/ </a:t>
            </a:r>
            <a:r>
              <a:rPr sz="1400" spc="-5" dirty="0">
                <a:latin typeface="Trebuchet MS"/>
                <a:cs typeface="Trebuchet MS"/>
              </a:rPr>
              <a:t>свитч,</a:t>
            </a:r>
            <a:r>
              <a:rPr sz="1400" spc="3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кол-во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юнитов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spc="-5" dirty="0">
                <a:latin typeface="Trebuchet MS"/>
                <a:cs typeface="Trebuchet MS"/>
              </a:rPr>
              <a:t>U,</a:t>
            </a:r>
            <a:r>
              <a:rPr sz="1400" spc="-8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название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224154" indent="-212090">
              <a:lnSpc>
                <a:spcPct val="100000"/>
              </a:lnSpc>
              <a:buAutoNum type="arabicPeriod" startAt="5"/>
              <a:tabLst>
                <a:tab pos="224790" algn="l"/>
                <a:tab pos="2988310" algn="l"/>
                <a:tab pos="4523105" algn="l"/>
                <a:tab pos="4720590" algn="l"/>
              </a:tabLst>
            </a:pPr>
            <a:r>
              <a:rPr sz="1400" spc="-5" dirty="0">
                <a:latin typeface="Trebuchet MS"/>
                <a:cs typeface="Trebuchet MS"/>
              </a:rPr>
              <a:t>Автомобиль: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марка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, </a:t>
            </a:r>
            <a:r>
              <a:rPr sz="1400" spc="-5" dirty="0">
                <a:latin typeface="Trebuchet MS"/>
                <a:cs typeface="Trebuchet MS"/>
              </a:rPr>
              <a:t>гос.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номер</a:t>
            </a:r>
            <a:r>
              <a:rPr sz="1400" dirty="0">
                <a:latin typeface="Trebuchet MS"/>
                <a:cs typeface="Trebuchet MS"/>
              </a:rPr>
              <a:t> _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	</a:t>
            </a:r>
            <a:r>
              <a:rPr sz="1400" dirty="0">
                <a:latin typeface="Trebuchet MS"/>
                <a:cs typeface="Trebuchet MS"/>
              </a:rPr>
              <a:t>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AutoNum type="arabicPeriod" startAt="5"/>
            </a:pPr>
            <a:endParaRPr sz="1350">
              <a:latin typeface="Trebuchet MS"/>
              <a:cs typeface="Trebuchet MS"/>
            </a:endParaRPr>
          </a:p>
          <a:p>
            <a:pPr marL="224154" indent="-212090">
              <a:lnSpc>
                <a:spcPts val="1650"/>
              </a:lnSpc>
              <a:buAutoNum type="arabicPeriod" startAt="5"/>
              <a:tabLst>
                <a:tab pos="224790" algn="l"/>
              </a:tabLst>
            </a:pPr>
            <a:r>
              <a:rPr sz="1400" spc="-5" dirty="0">
                <a:latin typeface="Trebuchet MS"/>
                <a:cs typeface="Trebuchet MS"/>
              </a:rPr>
              <a:t>Подготовительные работы. Указать,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i="1" dirty="0">
                <a:latin typeface="Trebuchet MS"/>
                <a:cs typeface="Trebuchet MS"/>
              </a:rPr>
              <a:t>например:</a:t>
            </a:r>
            <a:endParaRPr sz="1400">
              <a:latin typeface="Trebuchet MS"/>
              <a:cs typeface="Trebuchet MS"/>
            </a:endParaRPr>
          </a:p>
          <a:p>
            <a:pPr marL="490855" lvl="1" indent="-119380">
              <a:lnSpc>
                <a:spcPts val="1625"/>
              </a:lnSpc>
              <a:buChar char="-"/>
              <a:tabLst>
                <a:tab pos="491490" algn="l"/>
                <a:tab pos="3296285" algn="l"/>
              </a:tabLst>
            </a:pPr>
            <a:r>
              <a:rPr sz="1400" dirty="0">
                <a:latin typeface="Trebuchet MS"/>
                <a:cs typeface="Trebuchet MS"/>
              </a:rPr>
              <a:t>к приезду </a:t>
            </a:r>
            <a:r>
              <a:rPr sz="1400" spc="-5" dirty="0">
                <a:latin typeface="Trebuchet MS"/>
                <a:cs typeface="Trebuchet MS"/>
              </a:rPr>
              <a:t>снять</a:t>
            </a:r>
            <a:r>
              <a:rPr sz="1400" spc="3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сервер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N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400" dirty="0">
                <a:latin typeface="Trebuchet MS"/>
                <a:cs typeface="Trebuchet MS"/>
              </a:rPr>
              <a:t>(если </a:t>
            </a:r>
            <a:r>
              <a:rPr sz="1400" spc="-5" dirty="0">
                <a:latin typeface="Trebuchet MS"/>
                <a:cs typeface="Trebuchet MS"/>
              </a:rPr>
              <a:t>необходимо)</a:t>
            </a:r>
            <a:endParaRPr sz="1400">
              <a:latin typeface="Trebuchet MS"/>
              <a:cs typeface="Trebuchet MS"/>
            </a:endParaRPr>
          </a:p>
          <a:p>
            <a:pPr marL="236220" indent="-212090">
              <a:lnSpc>
                <a:spcPts val="1655"/>
              </a:lnSpc>
              <a:buAutoNum type="arabicPeriod" startAt="5"/>
              <a:tabLst>
                <a:tab pos="236854" algn="l"/>
              </a:tabLst>
            </a:pPr>
            <a:r>
              <a:rPr sz="1400" spc="-5" dirty="0">
                <a:latin typeface="Trebuchet MS"/>
                <a:cs typeface="Trebuchet MS"/>
              </a:rPr>
              <a:t>Акты (нужное отметить): Предоставляются </a:t>
            </a:r>
            <a:r>
              <a:rPr sz="1400" dirty="0">
                <a:latin typeface="Trebuchet MS"/>
                <a:cs typeface="Trebuchet MS"/>
              </a:rPr>
              <a:t>клиентом* / </a:t>
            </a:r>
            <a:r>
              <a:rPr sz="1400" spc="-5" dirty="0">
                <a:latin typeface="Trebuchet MS"/>
                <a:cs typeface="Trebuchet MS"/>
              </a:rPr>
              <a:t>Не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требуются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rebuchet MS"/>
                <a:cs typeface="Trebuchet MS"/>
              </a:rPr>
              <a:t>ФИО,</a:t>
            </a:r>
            <a:r>
              <a:rPr sz="1400" spc="-5" dirty="0">
                <a:latin typeface="Trebuchet MS"/>
                <a:cs typeface="Trebuchet MS"/>
              </a:rPr>
              <a:t> подпись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03096" y="2200909"/>
            <a:ext cx="6452870" cy="0"/>
          </a:xfrm>
          <a:custGeom>
            <a:avLst/>
            <a:gdLst/>
            <a:ahLst/>
            <a:cxnLst/>
            <a:rect l="l" t="t" r="r" b="b"/>
            <a:pathLst>
              <a:path w="6452870">
                <a:moveTo>
                  <a:pt x="0" y="0"/>
                </a:moveTo>
                <a:lnTo>
                  <a:pt x="64523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00048" y="2197861"/>
            <a:ext cx="0" cy="5551805"/>
          </a:xfrm>
          <a:custGeom>
            <a:avLst/>
            <a:gdLst/>
            <a:ahLst/>
            <a:cxnLst/>
            <a:rect l="l" t="t" r="r" b="b"/>
            <a:pathLst>
              <a:path h="5551805">
                <a:moveTo>
                  <a:pt x="0" y="0"/>
                </a:moveTo>
                <a:lnTo>
                  <a:pt x="0" y="555142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7000" y="774928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7000" y="774928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3096" y="7752333"/>
            <a:ext cx="6452870" cy="0"/>
          </a:xfrm>
          <a:custGeom>
            <a:avLst/>
            <a:gdLst/>
            <a:ahLst/>
            <a:cxnLst/>
            <a:rect l="l" t="t" r="r" b="b"/>
            <a:pathLst>
              <a:path w="6452870">
                <a:moveTo>
                  <a:pt x="0" y="0"/>
                </a:moveTo>
                <a:lnTo>
                  <a:pt x="64523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58456" y="2197861"/>
            <a:ext cx="0" cy="5551805"/>
          </a:xfrm>
          <a:custGeom>
            <a:avLst/>
            <a:gdLst/>
            <a:ahLst/>
            <a:cxnLst/>
            <a:rect l="l" t="t" r="r" b="b"/>
            <a:pathLst>
              <a:path h="5551805">
                <a:moveTo>
                  <a:pt x="0" y="0"/>
                </a:moveTo>
                <a:lnTo>
                  <a:pt x="0" y="555142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55407" y="774928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455407" y="774928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068120" y="7902702"/>
            <a:ext cx="6343650" cy="6008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185"/>
              </a:spcBef>
            </a:pPr>
            <a:r>
              <a:rPr sz="1300" b="1" spc="-5" dirty="0">
                <a:latin typeface="Trebuchet MS"/>
                <a:cs typeface="Trebuchet MS"/>
              </a:rPr>
              <a:t>*При передаче оборудования на сохранность или возврате оборудования в  Дата-центр Клиенту необходимо предоставить </a:t>
            </a:r>
            <a:r>
              <a:rPr sz="1300" b="1" spc="-10" dirty="0">
                <a:latin typeface="Trebuchet MS"/>
                <a:cs typeface="Trebuchet MS"/>
              </a:rPr>
              <a:t>заполненные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Акты с </a:t>
            </a:r>
            <a:r>
              <a:rPr sz="1300" b="1" spc="-10" dirty="0">
                <a:solidFill>
                  <a:srgbClr val="FF0000"/>
                </a:solidFill>
                <a:latin typeface="Trebuchet MS"/>
                <a:cs typeface="Trebuchet MS"/>
              </a:rPr>
              <a:t>печатями  </a:t>
            </a:r>
            <a:r>
              <a:rPr sz="1300" b="1" spc="-5" dirty="0">
                <a:solidFill>
                  <a:srgbClr val="FF0000"/>
                </a:solidFill>
                <a:latin typeface="Trebuchet MS"/>
                <a:cs typeface="Trebuchet MS"/>
              </a:rPr>
              <a:t>и подписями в 2 (двух)</a:t>
            </a:r>
            <a:r>
              <a:rPr sz="1300" b="1" spc="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300" b="1" spc="-5" dirty="0" err="1">
                <a:solidFill>
                  <a:srgbClr val="FF0000"/>
                </a:solidFill>
                <a:latin typeface="Trebuchet MS"/>
                <a:cs typeface="Trebuchet MS"/>
              </a:rPr>
              <a:t>экземплярах</a:t>
            </a:r>
            <a:r>
              <a:rPr sz="1300" b="1" spc="-5" dirty="0"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pic>
        <p:nvPicPr>
          <p:cNvPr id="29" name="Рисунок 28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45" y="571097"/>
            <a:ext cx="865605" cy="37505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17445" y="452627"/>
            <a:ext cx="5360035" cy="412934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  <a:spcBef>
                <a:spcPts val="710"/>
              </a:spcBef>
            </a:pPr>
            <a:r>
              <a:rPr sz="1000" b="1" spc="-10" dirty="0" smtClean="0">
                <a:latin typeface="Trebuchet MS"/>
                <a:cs typeface="Trebuchet MS"/>
              </a:rPr>
              <a:t>АО </a:t>
            </a:r>
            <a:r>
              <a:rPr sz="1000" b="1" spc="-5" dirty="0">
                <a:latin typeface="Trebuchet MS"/>
                <a:cs typeface="Trebuchet MS"/>
              </a:rPr>
              <a:t>«РТКомм.РУ», Отдел эксплуатации Дата-центров, тел.: 8 (495)</a:t>
            </a:r>
            <a:r>
              <a:rPr sz="1000" b="1" spc="75" dirty="0">
                <a:latin typeface="Trebuchet MS"/>
                <a:cs typeface="Trebuchet MS"/>
              </a:rPr>
              <a:t> </a:t>
            </a:r>
            <a:r>
              <a:rPr sz="1000" b="1" spc="-5" dirty="0">
                <a:latin typeface="Trebuchet MS"/>
                <a:cs typeface="Trebuchet MS"/>
              </a:rPr>
              <a:t>988-9002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9360" y="452627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6312" y="449579"/>
            <a:ext cx="0" cy="59944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0"/>
                </a:moveTo>
                <a:lnTo>
                  <a:pt x="0" y="59918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11577" y="1224025"/>
            <a:ext cx="3943985" cy="236220"/>
          </a:xfrm>
          <a:prstGeom prst="rect">
            <a:avLst/>
          </a:prstGeom>
          <a:solidFill>
            <a:srgbClr val="800000"/>
          </a:solidFill>
        </p:spPr>
        <p:txBody>
          <a:bodyPr vert="horz" wrap="square" lIns="0" tIns="0" rIns="0" bIns="0" rtlCol="0">
            <a:spAutoFit/>
          </a:bodyPr>
          <a:lstStyle/>
          <a:p>
            <a:pPr marL="60960">
              <a:lnSpc>
                <a:spcPts val="1750"/>
              </a:lnSpc>
            </a:pPr>
            <a:r>
              <a:rPr sz="1600" b="1" spc="-10" dirty="0">
                <a:solidFill>
                  <a:srgbClr val="FFFFFF"/>
                </a:solidFill>
                <a:latin typeface="Trebuchet MS"/>
                <a:cs typeface="Trebuchet MS"/>
              </a:rPr>
              <a:t>Регламент </a:t>
            </a: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посещения Дата-центра</a:t>
            </a:r>
            <a:r>
              <a:rPr sz="1600" b="1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rebuchet MS"/>
                <a:cs typeface="Trebuchet MS"/>
              </a:rPr>
              <a:t>M1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8288" y="1543558"/>
            <a:ext cx="6496050" cy="691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rebuchet MS"/>
                <a:cs typeface="Trebuchet MS"/>
              </a:rPr>
              <a:t>Москва, Варшавское шоссе, </a:t>
            </a:r>
            <a:r>
              <a:rPr sz="1600" b="1" dirty="0">
                <a:latin typeface="Trebuchet MS"/>
                <a:cs typeface="Trebuchet MS"/>
              </a:rPr>
              <a:t>д. </a:t>
            </a:r>
            <a:r>
              <a:rPr sz="1600" b="1" spc="-5" dirty="0">
                <a:latin typeface="Trebuchet MS"/>
                <a:cs typeface="Trebuchet MS"/>
              </a:rPr>
              <a:t>125, стр.</a:t>
            </a:r>
            <a:r>
              <a:rPr sz="1600" b="1" spc="20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1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rebuchet MS"/>
              <a:cs typeface="Trebuchet MS"/>
            </a:endParaRPr>
          </a:p>
          <a:p>
            <a:pPr marL="12700" marR="293370">
              <a:lnSpc>
                <a:spcPts val="1390"/>
              </a:lnSpc>
              <a:buClr>
                <a:srgbClr val="933634"/>
              </a:buClr>
              <a:buAutoNum type="arabicPeriod"/>
              <a:tabLst>
                <a:tab pos="461645" algn="l"/>
                <a:tab pos="462280" algn="l"/>
              </a:tabLst>
            </a:pPr>
            <a:r>
              <a:rPr sz="1200" b="1" spc="-5" dirty="0">
                <a:latin typeface="Trebuchet MS"/>
                <a:cs typeface="Trebuchet MS"/>
              </a:rPr>
              <a:t>Время посещения</a:t>
            </a:r>
            <a:r>
              <a:rPr sz="1200" spc="-5" dirty="0">
                <a:latin typeface="Trebuchet MS"/>
                <a:cs typeface="Trebuchet MS"/>
              </a:rPr>
              <a:t>, доставки </a:t>
            </a:r>
            <a:r>
              <a:rPr sz="1200" dirty="0">
                <a:latin typeface="Trebuchet MS"/>
                <a:cs typeface="Trebuchet MS"/>
              </a:rPr>
              <a:t>и </a:t>
            </a:r>
            <a:r>
              <a:rPr sz="1200" spc="-5" dirty="0">
                <a:latin typeface="Trebuchet MS"/>
                <a:cs typeface="Trebuchet MS"/>
              </a:rPr>
              <a:t>проведения работ: рабочие </a:t>
            </a:r>
            <a:r>
              <a:rPr sz="1200" spc="5" dirty="0">
                <a:latin typeface="Trebuchet MS"/>
                <a:cs typeface="Trebuchet MS"/>
              </a:rPr>
              <a:t>дни </a:t>
            </a:r>
            <a:r>
              <a:rPr sz="1200" spc="-5" dirty="0">
                <a:latin typeface="Trebuchet MS"/>
                <a:cs typeface="Trebuchet MS"/>
              </a:rPr>
              <a:t>(пн-пт: </a:t>
            </a:r>
            <a:r>
              <a:rPr sz="1200" dirty="0">
                <a:latin typeface="Trebuchet MS"/>
                <a:cs typeface="Trebuchet MS"/>
              </a:rPr>
              <a:t>с </a:t>
            </a:r>
            <a:r>
              <a:rPr sz="1200" spc="-5" dirty="0">
                <a:latin typeface="Trebuchet MS"/>
                <a:cs typeface="Trebuchet MS"/>
              </a:rPr>
              <a:t>9:00 до  18:00).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33634"/>
              </a:buClr>
              <a:buFont typeface="Trebuchet MS"/>
              <a:buAutoNum type="arabicPeriod"/>
            </a:pPr>
            <a:endParaRPr sz="1150">
              <a:latin typeface="Trebuchet MS"/>
              <a:cs typeface="Trebuchet MS"/>
            </a:endParaRPr>
          </a:p>
          <a:p>
            <a:pPr marL="12700" marR="963930">
              <a:lnSpc>
                <a:spcPts val="1270"/>
              </a:lnSpc>
              <a:buClr>
                <a:srgbClr val="933634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Основание для посещения </a:t>
            </a:r>
            <a:r>
              <a:rPr sz="1100" dirty="0">
                <a:latin typeface="Trebuchet MS"/>
                <a:cs typeface="Trebuchet MS"/>
              </a:rPr>
              <a:t>– </a:t>
            </a:r>
            <a:r>
              <a:rPr sz="1100" spc="-5" dirty="0">
                <a:latin typeface="Trebuchet MS"/>
                <a:cs typeface="Trebuchet MS"/>
              </a:rPr>
              <a:t>Заявка </a:t>
            </a:r>
            <a:r>
              <a:rPr sz="1100" dirty="0">
                <a:latin typeface="Trebuchet MS"/>
                <a:cs typeface="Trebuchet MS"/>
              </a:rPr>
              <a:t>по </a:t>
            </a:r>
            <a:r>
              <a:rPr sz="1100" spc="-5" dirty="0">
                <a:latin typeface="Trebuchet MS"/>
                <a:cs typeface="Trebuchet MS"/>
              </a:rPr>
              <a:t>Форме </a:t>
            </a:r>
            <a:r>
              <a:rPr sz="1100" dirty="0">
                <a:latin typeface="Trebuchet MS"/>
                <a:cs typeface="Trebuchet MS"/>
              </a:rPr>
              <a:t>М1 </a:t>
            </a:r>
            <a:r>
              <a:rPr sz="1100" spc="-5" dirty="0">
                <a:latin typeface="Trebuchet MS"/>
                <a:cs typeface="Trebuchet MS"/>
              </a:rPr>
              <a:t>(с.10), принятая на</a:t>
            </a:r>
            <a:r>
              <a:rPr sz="1100" spc="-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cs typeface="Trebuchet MS"/>
                <a:hlinkClick r:id="rId2"/>
              </a:rPr>
              <a:t>support-  stack@rtcomm.ru</a:t>
            </a:r>
            <a:r>
              <a:rPr sz="1100" spc="-5" dirty="0"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33634"/>
              </a:buClr>
              <a:buFont typeface="Trebuchet MS"/>
              <a:buAutoNum type="arabicPeriod"/>
            </a:pPr>
            <a:endParaRPr sz="100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933634"/>
              </a:buClr>
              <a:buSzPct val="109090"/>
              <a:buFont typeface="Trebuchet MS"/>
              <a:buAutoNum type="arabicPeriod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Время отправления</a:t>
            </a:r>
            <a:r>
              <a:rPr sz="1100" spc="-10" dirty="0">
                <a:latin typeface="Trebuchet MS"/>
                <a:cs typeface="Trebuchet MS"/>
              </a:rPr>
              <a:t> заявок:</a:t>
            </a:r>
            <a:endParaRPr sz="1100">
              <a:latin typeface="Trebuchet MS"/>
              <a:cs typeface="Trebuchet MS"/>
            </a:endParaRPr>
          </a:p>
          <a:p>
            <a:pPr marL="913130" lvl="1" indent="-223520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посещения: минимум за 15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минут.</a:t>
            </a:r>
            <a:endParaRPr sz="1100">
              <a:latin typeface="Trebuchet MS"/>
              <a:cs typeface="Trebuchet MS"/>
            </a:endParaRPr>
          </a:p>
          <a:p>
            <a:pPr marL="918844" marR="165735" lvl="1" indent="-228600">
              <a:lnSpc>
                <a:spcPts val="1280"/>
              </a:lnSpc>
              <a:spcBef>
                <a:spcPts val="100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вноса-выноса оборудования: минимум за сутки (24 часа). </a:t>
            </a:r>
            <a:r>
              <a:rPr sz="1100" dirty="0">
                <a:latin typeface="Trebuchet MS"/>
                <a:cs typeface="Trebuchet MS"/>
              </a:rPr>
              <a:t>Но </a:t>
            </a:r>
            <a:r>
              <a:rPr sz="1100" spc="-5" dirty="0">
                <a:latin typeface="Trebuchet MS"/>
                <a:cs typeface="Trebuchet MS"/>
              </a:rPr>
              <a:t>не позднее 17:00  пн-чт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16:00 </a:t>
            </a:r>
            <a:r>
              <a:rPr sz="1100" dirty="0">
                <a:latin typeface="Trebuchet MS"/>
                <a:cs typeface="Trebuchet MS"/>
              </a:rPr>
              <a:t>пт </a:t>
            </a:r>
            <a:r>
              <a:rPr sz="1100" spc="-5" dirty="0">
                <a:latin typeface="Trebuchet MS"/>
                <a:cs typeface="Trebuchet MS"/>
              </a:rPr>
              <a:t>или предпраздничные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дни.</a:t>
            </a:r>
            <a:endParaRPr sz="1100">
              <a:latin typeface="Trebuchet MS"/>
              <a:cs typeface="Trebuchet MS"/>
            </a:endParaRPr>
          </a:p>
          <a:p>
            <a:pPr marL="918844" marR="538480" lvl="1" indent="-228600">
              <a:lnSpc>
                <a:spcPts val="1280"/>
              </a:lnSpc>
              <a:spcBef>
                <a:spcPts val="70"/>
              </a:spcBef>
              <a:buFont typeface="Symbol"/>
              <a:buChar char=""/>
              <a:tabLst>
                <a:tab pos="913130" algn="l"/>
                <a:tab pos="913765" algn="l"/>
              </a:tabLst>
            </a:pPr>
            <a:r>
              <a:rPr sz="1100" spc="-5" dirty="0">
                <a:latin typeface="Trebuchet MS"/>
                <a:cs typeface="Trebuchet MS"/>
              </a:rPr>
              <a:t>Если Клиент или его уполномоченный представитель не имеют возможности  заблаговременно посредством электронного письма-заявки, предупредить</a:t>
            </a:r>
            <a:r>
              <a:rPr sz="1100" spc="5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о</a:t>
            </a:r>
            <a:endParaRPr sz="1100">
              <a:latin typeface="Trebuchet MS"/>
              <a:cs typeface="Trebuchet MS"/>
            </a:endParaRPr>
          </a:p>
          <a:p>
            <a:pPr marL="918844" marR="32384">
              <a:lnSpc>
                <a:spcPts val="1270"/>
              </a:lnSpc>
            </a:pPr>
            <a:r>
              <a:rPr sz="1100" spc="-5" dirty="0">
                <a:latin typeface="Trebuchet MS"/>
                <a:cs typeface="Trebuchet MS"/>
              </a:rPr>
              <a:t>посещении Дата-центра для проведения работ, необходимо позвонить </a:t>
            </a:r>
            <a:r>
              <a:rPr sz="1100" dirty="0">
                <a:latin typeface="Trebuchet MS"/>
                <a:cs typeface="Trebuchet MS"/>
              </a:rPr>
              <a:t>по </a:t>
            </a:r>
            <a:r>
              <a:rPr sz="1100" spc="-5" dirty="0">
                <a:latin typeface="Trebuchet MS"/>
                <a:cs typeface="Trebuchet MS"/>
              </a:rPr>
              <a:t>телефону:  (495)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980-6002.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rebuchet MS"/>
              <a:cs typeface="Trebuchet MS"/>
            </a:endParaRPr>
          </a:p>
          <a:p>
            <a:pPr marL="12700" marR="213360">
              <a:lnSpc>
                <a:spcPts val="1280"/>
              </a:lnSpc>
              <a:buClr>
                <a:srgbClr val="933634"/>
              </a:buClr>
              <a:buSzPct val="109090"/>
              <a:buFont typeface="Trebuchet MS"/>
              <a:buAutoNum type="arabicPeriod" startAt="4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Доступ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здание </a:t>
            </a:r>
            <a:r>
              <a:rPr sz="1100" dirty="0">
                <a:latin typeface="Trebuchet MS"/>
                <a:cs typeface="Trebuchet MS"/>
              </a:rPr>
              <a:t>М1 </a:t>
            </a:r>
            <a:r>
              <a:rPr sz="1100" b="1" dirty="0">
                <a:latin typeface="Trebuchet MS"/>
                <a:cs typeface="Trebuchet MS"/>
              </a:rPr>
              <a:t>в </a:t>
            </a:r>
            <a:r>
              <a:rPr sz="1100" b="1" spc="-5" dirty="0">
                <a:latin typeface="Trebuchet MS"/>
                <a:cs typeface="Trebuchet MS"/>
              </a:rPr>
              <a:t>нерабочее время</a:t>
            </a:r>
            <a:r>
              <a:rPr sz="1100" spc="-5" dirty="0">
                <a:latin typeface="Trebuchet MS"/>
                <a:cs typeface="Trebuchet MS"/>
              </a:rPr>
              <a:t>, </a:t>
            </a:r>
            <a:r>
              <a:rPr sz="1100" spc="-10" dirty="0">
                <a:latin typeface="Trebuchet MS"/>
                <a:cs typeface="Trebuchet MS"/>
              </a:rPr>
              <a:t>выходные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праздничные </a:t>
            </a:r>
            <a:r>
              <a:rPr sz="1100" spc="-10" dirty="0">
                <a:latin typeface="Trebuchet MS"/>
                <a:cs typeface="Trebuchet MS"/>
              </a:rPr>
              <a:t>дни </a:t>
            </a:r>
            <a:r>
              <a:rPr sz="1100" spc="-5" dirty="0">
                <a:latin typeface="Trebuchet MS"/>
                <a:cs typeface="Trebuchet MS"/>
              </a:rPr>
              <a:t>возможен только  для авторизованных лиц, </a:t>
            </a:r>
            <a:r>
              <a:rPr sz="1100" spc="-20" dirty="0">
                <a:latin typeface="Trebuchet MS"/>
                <a:cs typeface="Trebuchet MS"/>
              </a:rPr>
              <a:t>внесенных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20" dirty="0">
                <a:latin typeface="Trebuchet MS"/>
                <a:cs typeface="Trebuchet MS"/>
              </a:rPr>
              <a:t>Формуляр пользователя, </a:t>
            </a:r>
            <a:r>
              <a:rPr sz="1100" spc="-10" dirty="0">
                <a:latin typeface="Trebuchet MS"/>
                <a:cs typeface="Trebuchet MS"/>
              </a:rPr>
              <a:t>по </a:t>
            </a:r>
            <a:r>
              <a:rPr sz="1100" spc="-15" dirty="0">
                <a:latin typeface="Trebuchet MS"/>
                <a:cs typeface="Trebuchet MS"/>
              </a:rPr>
              <a:t>предварительной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15" dirty="0">
                <a:latin typeface="Trebuchet MS"/>
                <a:cs typeface="Trebuchet MS"/>
              </a:rPr>
              <a:t>заявке.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33634"/>
              </a:buClr>
              <a:buFont typeface="Trebuchet MS"/>
              <a:buAutoNum type="arabicPeriod" startAt="4"/>
            </a:pPr>
            <a:endParaRPr sz="1150">
              <a:latin typeface="Trebuchet MS"/>
              <a:cs typeface="Trebuchet MS"/>
            </a:endParaRPr>
          </a:p>
          <a:p>
            <a:pPr marL="12700" marR="643255">
              <a:lnSpc>
                <a:spcPts val="1270"/>
              </a:lnSpc>
              <a:spcBef>
                <a:spcPts val="5"/>
              </a:spcBef>
              <a:buClr>
                <a:srgbClr val="933634"/>
              </a:buClr>
              <a:buSzPct val="109090"/>
              <a:buFont typeface="Trebuchet MS"/>
              <a:buAutoNum type="arabicPeriod" startAt="4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прохода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помещения Дата-центра посетителю выдается разовый пропуск, </a:t>
            </a:r>
            <a:r>
              <a:rPr sz="1100" dirty="0">
                <a:latin typeface="Trebuchet MS"/>
                <a:cs typeface="Trebuchet MS"/>
              </a:rPr>
              <a:t>по  </a:t>
            </a:r>
            <a:r>
              <a:rPr sz="1100" spc="-5" dirty="0">
                <a:latin typeface="Trebuchet MS"/>
                <a:cs typeface="Trebuchet MS"/>
              </a:rPr>
              <a:t>окончании посещения Дата-центра </a:t>
            </a:r>
            <a:r>
              <a:rPr sz="1100" dirty="0">
                <a:latin typeface="Trebuchet MS"/>
                <a:cs typeface="Trebuchet MS"/>
              </a:rPr>
              <a:t>этот </a:t>
            </a:r>
            <a:r>
              <a:rPr sz="1100" spc="-5" dirty="0">
                <a:latin typeface="Trebuchet MS"/>
                <a:cs typeface="Trebuchet MS"/>
              </a:rPr>
              <a:t>пропуск необходимо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вернуть.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33634"/>
              </a:buClr>
              <a:buFont typeface="Trebuchet MS"/>
              <a:buAutoNum type="arabicPeriod" startAt="4"/>
            </a:pPr>
            <a:endParaRPr sz="100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933634"/>
              </a:buClr>
              <a:buSzPct val="109090"/>
              <a:buFont typeface="Trebuchet MS"/>
              <a:buAutoNum type="arabicPeriod" startAt="4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Все </a:t>
            </a:r>
            <a:r>
              <a:rPr sz="1100" spc="-5" dirty="0">
                <a:latin typeface="Trebuchet MS"/>
                <a:cs typeface="Trebuchet MS"/>
              </a:rPr>
              <a:t>посетители ЦОД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документ, удостоверяющий личность</a:t>
            </a:r>
            <a:r>
              <a:rPr sz="1100" spc="4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(паспорт).</a:t>
            </a:r>
            <a:endParaRPr sz="1100">
              <a:latin typeface="Trebuchet MS"/>
              <a:cs typeface="Trebuchet MS"/>
            </a:endParaRPr>
          </a:p>
          <a:p>
            <a:pPr marL="12700" marR="267335">
              <a:lnSpc>
                <a:spcPct val="96100"/>
              </a:lnSpc>
              <a:spcBef>
                <a:spcPts val="1260"/>
              </a:spcBef>
              <a:buClr>
                <a:srgbClr val="933634"/>
              </a:buClr>
              <a:buSzPct val="109090"/>
              <a:buFont typeface="Trebuchet MS"/>
              <a:buAutoNum type="arabicPeriod" startAt="4"/>
              <a:tabLst>
                <a:tab pos="461645" algn="l"/>
                <a:tab pos="462280" algn="l"/>
              </a:tabLst>
            </a:pPr>
            <a:r>
              <a:rPr sz="1100" dirty="0">
                <a:latin typeface="Trebuchet MS"/>
                <a:cs typeface="Trebuchet MS"/>
              </a:rPr>
              <a:t>Для </a:t>
            </a:r>
            <a:r>
              <a:rPr sz="1100" spc="-5" dirty="0">
                <a:latin typeface="Trebuchet MS"/>
                <a:cs typeface="Trebuchet MS"/>
              </a:rPr>
              <a:t>вноса/выноса оборудования сотрудники Пользователя, не указанные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Формуляре,  должны иметь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собой оформленную Доверенность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печатью организации за подписью  Генерального директора.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экстренных случаях возможна отправка доверенности </a:t>
            </a:r>
            <a:r>
              <a:rPr sz="1100" dirty="0">
                <a:latin typeface="Trebuchet MS"/>
                <a:cs typeface="Trebuchet MS"/>
              </a:rPr>
              <a:t>по</a:t>
            </a:r>
            <a:r>
              <a:rPr sz="1100" spc="6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факсу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ts val="1270"/>
              </a:lnSpc>
            </a:pPr>
            <a:r>
              <a:rPr sz="1100" spc="-5" dirty="0">
                <a:latin typeface="Trebuchet MS"/>
                <a:cs typeface="Trebuchet MS"/>
              </a:rPr>
              <a:t>(495) 980-60-01, </a:t>
            </a:r>
            <a:r>
              <a:rPr sz="1100" dirty="0">
                <a:latin typeface="Trebuchet MS"/>
                <a:cs typeface="Trebuchet MS"/>
              </a:rPr>
              <a:t>с </a:t>
            </a:r>
            <a:r>
              <a:rPr sz="1100" spc="-5" dirty="0">
                <a:latin typeface="Trebuchet MS"/>
                <a:cs typeface="Trebuchet MS"/>
              </a:rPr>
              <a:t>последующим представлением оригинала.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rebuchet MS"/>
              <a:cs typeface="Trebuchet MS"/>
            </a:endParaRPr>
          </a:p>
          <a:p>
            <a:pPr marL="12700" marR="310515">
              <a:lnSpc>
                <a:spcPct val="96200"/>
              </a:lnSpc>
              <a:spcBef>
                <a:spcPts val="5"/>
              </a:spcBef>
              <a:buClr>
                <a:srgbClr val="933634"/>
              </a:buClr>
              <a:buSzPct val="109090"/>
              <a:buFont typeface="Trebuchet MS"/>
              <a:buAutoNum type="arabicPeriod" startAt="8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Вынос комплектующих блоков оборудования осуществляется только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рабочее время </a:t>
            </a:r>
            <a:r>
              <a:rPr sz="1100" dirty="0">
                <a:latin typeface="Trebuchet MS"/>
                <a:cs typeface="Trebuchet MS"/>
              </a:rPr>
              <a:t>и  </a:t>
            </a:r>
            <a:r>
              <a:rPr sz="1100" spc="-5" dirty="0">
                <a:latin typeface="Trebuchet MS"/>
                <a:cs typeface="Trebuchet MS"/>
              </a:rPr>
              <a:t>оформляется Актом приема-передачи </a:t>
            </a:r>
            <a:r>
              <a:rPr sz="1100" dirty="0">
                <a:latin typeface="Trebuchet MS"/>
                <a:cs typeface="Trebuchet MS"/>
              </a:rPr>
              <a:t>и </a:t>
            </a:r>
            <a:r>
              <a:rPr sz="1100" spc="-5" dirty="0">
                <a:latin typeface="Trebuchet MS"/>
                <a:cs typeface="Trebuchet MS"/>
              </a:rPr>
              <a:t>материальным пропуском, </a:t>
            </a:r>
            <a:r>
              <a:rPr sz="1100" dirty="0">
                <a:latin typeface="Trebuchet MS"/>
                <a:cs typeface="Trebuchet MS"/>
              </a:rPr>
              <a:t>у лица </a:t>
            </a:r>
            <a:r>
              <a:rPr sz="1100" spc="-5" dirty="0">
                <a:latin typeface="Trebuchet MS"/>
                <a:cs typeface="Trebuchet MS"/>
              </a:rPr>
              <a:t>должна быть  доверенность на внос-вынос оборудования или на изменение конфигурации</a:t>
            </a:r>
            <a:r>
              <a:rPr sz="1100" spc="8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оборудования.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33634"/>
              </a:buClr>
              <a:buFont typeface="Trebuchet MS"/>
              <a:buAutoNum type="arabicPeriod" startAt="8"/>
            </a:pPr>
            <a:endParaRPr sz="1050">
              <a:latin typeface="Trebuchet MS"/>
              <a:cs typeface="Trebuchet MS"/>
            </a:endParaRPr>
          </a:p>
          <a:p>
            <a:pPr marL="461645" indent="-449580">
              <a:lnSpc>
                <a:spcPct val="100000"/>
              </a:lnSpc>
              <a:buClr>
                <a:srgbClr val="933634"/>
              </a:buClr>
              <a:buSzPct val="109090"/>
              <a:buFont typeface="Trebuchet MS"/>
              <a:buAutoNum type="arabicPeriod" startAt="8"/>
              <a:tabLst>
                <a:tab pos="461645" algn="l"/>
                <a:tab pos="462280" algn="l"/>
              </a:tabLst>
            </a:pPr>
            <a:r>
              <a:rPr sz="1100" spc="-5" dirty="0">
                <a:latin typeface="Trebuchet MS"/>
                <a:cs typeface="Trebuchet MS"/>
              </a:rPr>
              <a:t>Возможности оформления постоянного пропуска</a:t>
            </a:r>
            <a:r>
              <a:rPr sz="1100" spc="20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нет.</a:t>
            </a:r>
            <a:endParaRPr sz="1100">
              <a:latin typeface="Trebuchet MS"/>
              <a:cs typeface="Trebuchet MS"/>
            </a:endParaRPr>
          </a:p>
          <a:p>
            <a:pPr marL="461645" indent="-449580">
              <a:lnSpc>
                <a:spcPts val="1405"/>
              </a:lnSpc>
              <a:spcBef>
                <a:spcPts val="1210"/>
              </a:spcBef>
              <a:buClr>
                <a:srgbClr val="933634"/>
              </a:buClr>
              <a:buSzPct val="109090"/>
              <a:buAutoNum type="arabicPeriod" startAt="8"/>
              <a:tabLst>
                <a:tab pos="461645" algn="l"/>
                <a:tab pos="462280" algn="l"/>
              </a:tabLst>
            </a:pPr>
            <a:r>
              <a:rPr sz="1100" b="1" dirty="0">
                <a:latin typeface="Trebuchet MS"/>
                <a:cs typeface="Trebuchet MS"/>
              </a:rPr>
              <a:t>Для установки </a:t>
            </a:r>
            <a:r>
              <a:rPr sz="1100" b="1" spc="-5" dirty="0">
                <a:latin typeface="Trebuchet MS"/>
                <a:cs typeface="Trebuchet MS"/>
              </a:rPr>
              <a:t>оборудования необходимо</a:t>
            </a:r>
            <a:r>
              <a:rPr sz="1100" b="1" spc="-2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иметь:</a:t>
            </a:r>
            <a:endParaRPr sz="1100">
              <a:latin typeface="Trebuchet MS"/>
              <a:cs typeface="Trebuchet MS"/>
            </a:endParaRPr>
          </a:p>
          <a:p>
            <a:pPr marL="556260" lvl="1" indent="-95250">
              <a:lnSpc>
                <a:spcPts val="1260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кабель электропитания на 220 Вольт, сечением 0,75 кв.мм, под</a:t>
            </a:r>
            <a:r>
              <a:rPr sz="1100" spc="5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евророзетку;</a:t>
            </a:r>
            <a:endParaRPr sz="1100">
              <a:latin typeface="Trebuchet MS"/>
              <a:cs typeface="Trebuchet MS"/>
            </a:endParaRPr>
          </a:p>
          <a:p>
            <a:pPr marL="556260" lvl="1" indent="-95250">
              <a:lnSpc>
                <a:spcPts val="1275"/>
              </a:lnSpc>
              <a:buChar char="-"/>
              <a:tabLst>
                <a:tab pos="556895" algn="l"/>
              </a:tabLst>
            </a:pPr>
            <a:r>
              <a:rPr sz="1100" spc="-5" dirty="0">
                <a:latin typeface="Trebuchet MS"/>
                <a:cs typeface="Trebuchet MS"/>
              </a:rPr>
              <a:t>салазки (рельсы) для установки серверов </a:t>
            </a:r>
            <a:r>
              <a:rPr sz="1100" dirty="0">
                <a:latin typeface="Trebuchet MS"/>
                <a:cs typeface="Trebuchet MS"/>
              </a:rPr>
              <a:t>в </a:t>
            </a:r>
            <a:r>
              <a:rPr sz="1100" spc="-5" dirty="0">
                <a:latin typeface="Trebuchet MS"/>
                <a:cs typeface="Trebuchet MS"/>
              </a:rPr>
              <a:t>стойки </a:t>
            </a:r>
            <a:r>
              <a:rPr sz="1100" dirty="0">
                <a:latin typeface="Trebuchet MS"/>
                <a:cs typeface="Trebuchet MS"/>
              </a:rPr>
              <a:t>с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" dirty="0">
                <a:latin typeface="Trebuchet MS"/>
                <a:cs typeface="Trebuchet MS"/>
              </a:rPr>
              <a:t>параметрами:</a:t>
            </a:r>
            <a:endParaRPr sz="1100">
              <a:latin typeface="Trebuchet MS"/>
              <a:cs typeface="Trebuchet MS"/>
            </a:endParaRPr>
          </a:p>
          <a:p>
            <a:pPr marL="461645">
              <a:lnSpc>
                <a:spcPts val="1420"/>
              </a:lnSpc>
            </a:pPr>
            <a:r>
              <a:rPr sz="1200" b="1" spc="-5" dirty="0">
                <a:latin typeface="Trebuchet MS"/>
                <a:cs typeface="Trebuchet MS"/>
              </a:rPr>
              <a:t>ширина </a:t>
            </a:r>
            <a:r>
              <a:rPr sz="1200" b="1" dirty="0">
                <a:latin typeface="Trebuchet MS"/>
                <a:cs typeface="Trebuchet MS"/>
              </a:rPr>
              <a:t>19 </a:t>
            </a:r>
            <a:r>
              <a:rPr sz="1200" b="1" spc="-5" dirty="0">
                <a:latin typeface="Trebuchet MS"/>
                <a:cs typeface="Trebuchet MS"/>
              </a:rPr>
              <a:t>дюймов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глубина 800-1070 </a:t>
            </a:r>
            <a:r>
              <a:rPr sz="1200" b="1" spc="-10" dirty="0">
                <a:latin typeface="Trebuchet MS"/>
                <a:cs typeface="Trebuchet MS"/>
              </a:rPr>
              <a:t>мм </a:t>
            </a:r>
            <a:r>
              <a:rPr sz="1200" b="1" dirty="0">
                <a:latin typeface="Trebuchet MS"/>
                <a:cs typeface="Trebuchet MS"/>
              </a:rPr>
              <a:t>/ </a:t>
            </a:r>
            <a:r>
              <a:rPr sz="1200" b="1" spc="-5" dirty="0">
                <a:latin typeface="Trebuchet MS"/>
                <a:cs typeface="Trebuchet MS"/>
              </a:rPr>
              <a:t>высота </a:t>
            </a:r>
            <a:r>
              <a:rPr sz="1200" b="1" dirty="0">
                <a:latin typeface="Trebuchet MS"/>
                <a:cs typeface="Trebuchet MS"/>
              </a:rPr>
              <a:t>от</a:t>
            </a:r>
            <a:r>
              <a:rPr sz="1200" b="1" spc="20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Trebuchet MS"/>
                <a:cs typeface="Trebuchet MS"/>
              </a:rPr>
              <a:t>45U.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/>
          <p:cNvSpPr/>
          <p:nvPr/>
        </p:nvSpPr>
        <p:spPr>
          <a:xfrm>
            <a:off x="1009192" y="452627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5"/>
          <p:cNvSpPr/>
          <p:nvPr/>
        </p:nvSpPr>
        <p:spPr>
          <a:xfrm>
            <a:off x="832485" y="1098550"/>
            <a:ext cx="1091565" cy="0"/>
          </a:xfrm>
          <a:custGeom>
            <a:avLst/>
            <a:gdLst/>
            <a:ahLst/>
            <a:cxnLst/>
            <a:rect l="l" t="t" r="r" b="b"/>
            <a:pathLst>
              <a:path w="1091564">
                <a:moveTo>
                  <a:pt x="0" y="0"/>
                </a:moveTo>
                <a:lnTo>
                  <a:pt x="10911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Рисунок 17" descr="C:\Users\Artem.Aleksandrin\Desktop\!WORK\РТ КОММ\Материалы\RTCOMM OUT\LOGOS OUT\RTCOMM LOGO RU CMYK FUL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98" y="558668"/>
            <a:ext cx="865605" cy="375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2514</Words>
  <Application>Microsoft Office PowerPoint</Application>
  <PresentationFormat>Произвольный</PresentationFormat>
  <Paragraphs>272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клиенту по Дата-центрам</dc:title>
  <dc:creator>РТКОММ</dc:creator>
  <cp:lastModifiedBy>Блинова Татьяна Витальевна</cp:lastModifiedBy>
  <cp:revision>13</cp:revision>
  <dcterms:created xsi:type="dcterms:W3CDTF">2020-08-05T10:44:38Z</dcterms:created>
  <dcterms:modified xsi:type="dcterms:W3CDTF">2020-08-06T10:39:49Z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2020-08-05T00:00:00Z</vt:filetime>
  </property>
</Properties>
</file>